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24" r:id="rId8"/>
    <p:sldId id="262" r:id="rId9"/>
    <p:sldId id="263" r:id="rId10"/>
    <p:sldId id="264" r:id="rId11"/>
    <p:sldId id="278" r:id="rId12"/>
    <p:sldId id="277" r:id="rId13"/>
    <p:sldId id="269" r:id="rId14"/>
    <p:sldId id="270" r:id="rId15"/>
    <p:sldId id="265" r:id="rId16"/>
    <p:sldId id="266" r:id="rId17"/>
    <p:sldId id="267" r:id="rId18"/>
    <p:sldId id="268" r:id="rId19"/>
    <p:sldId id="271" r:id="rId20"/>
    <p:sldId id="273" r:id="rId21"/>
    <p:sldId id="272" r:id="rId22"/>
    <p:sldId id="276" r:id="rId23"/>
    <p:sldId id="279" r:id="rId24"/>
    <p:sldId id="275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52" r:id="rId40"/>
    <p:sldId id="328" r:id="rId41"/>
    <p:sldId id="274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293" r:id="rId52"/>
    <p:sldId id="288" r:id="rId53"/>
    <p:sldId id="289" r:id="rId54"/>
    <p:sldId id="310" r:id="rId55"/>
    <p:sldId id="311" r:id="rId56"/>
    <p:sldId id="312" r:id="rId57"/>
    <p:sldId id="314" r:id="rId58"/>
    <p:sldId id="316" r:id="rId59"/>
    <p:sldId id="318" r:id="rId60"/>
    <p:sldId id="320" r:id="rId61"/>
    <p:sldId id="322" r:id="rId62"/>
    <p:sldId id="321" r:id="rId63"/>
    <p:sldId id="323" r:id="rId64"/>
    <p:sldId id="287" r:id="rId65"/>
    <p:sldId id="325" r:id="rId66"/>
    <p:sldId id="326" r:id="rId67"/>
    <p:sldId id="327" r:id="rId6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ente" initials="C" lastIdx="1" clrIdx="0">
    <p:extLst>
      <p:ext uri="{19B8F6BF-5375-455C-9EA6-DF929625EA0E}">
        <p15:presenceInfo xmlns:p15="http://schemas.microsoft.com/office/powerpoint/2012/main" userId="Clien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4T10:14:21.384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78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4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61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4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0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82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7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77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55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1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E1C86-A12A-4F61-ACF7-CE1988EA4B7E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38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hyperlink" Target="http://www.odec.ca/projects/2008/shar8a3/experiment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21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4614251" y="3348094"/>
            <a:ext cx="4062775" cy="34981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 descr="Experimental setup of peas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17" y="3350111"/>
            <a:ext cx="4664186" cy="34981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840042" y="10254758"/>
            <a:ext cx="8075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hlinkClick r:id="rId4"/>
              </a:rPr>
              <a:t>http://www.odec.ca/projects/2008/shar8a3/experiment.html</a:t>
            </a:r>
            <a:endParaRPr lang="pt-BR" sz="1100" dirty="0"/>
          </a:p>
        </p:txBody>
      </p:sp>
      <p:pic>
        <p:nvPicPr>
          <p:cNvPr id="1032" name="Picture 8" descr="Expermental design of terminated experimen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15" b="14221"/>
          <a:stretch/>
        </p:blipFill>
        <p:spPr bwMode="auto">
          <a:xfrm>
            <a:off x="177417" y="827204"/>
            <a:ext cx="7145130" cy="26882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eurekalert.org/multimedia/pub/web/106205_web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132" y="730220"/>
            <a:ext cx="5097291" cy="27275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7258286" y="3071095"/>
            <a:ext cx="4756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https://www.eurekalert.org/multimedia/pub/106205.php?from=315561</a:t>
            </a:r>
          </a:p>
        </p:txBody>
      </p:sp>
      <p:sp>
        <p:nvSpPr>
          <p:cNvPr id="8" name="Retângulo 7"/>
          <p:cNvSpPr/>
          <p:nvPr/>
        </p:nvSpPr>
        <p:spPr>
          <a:xfrm>
            <a:off x="501671" y="6404050"/>
            <a:ext cx="40402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http://www.odec.ca/projects/2008/shar8a3/experiment.html</a:t>
            </a:r>
          </a:p>
        </p:txBody>
      </p:sp>
      <p:sp>
        <p:nvSpPr>
          <p:cNvPr id="9" name="Retângulo 8"/>
          <p:cNvSpPr/>
          <p:nvPr/>
        </p:nvSpPr>
        <p:spPr>
          <a:xfrm>
            <a:off x="5165857" y="6367821"/>
            <a:ext cx="31350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CIMMYT' </a:t>
            </a:r>
            <a:r>
              <a:rPr lang="pt-BR" sz="1400" dirty="0" err="1">
                <a:solidFill>
                  <a:schemeClr val="bg1"/>
                </a:solidFill>
              </a:rPr>
              <a:t>station</a:t>
            </a:r>
            <a:r>
              <a:rPr lang="pt-BR" sz="1400" dirty="0">
                <a:solidFill>
                  <a:schemeClr val="bg1"/>
                </a:solidFill>
              </a:rPr>
              <a:t>, 2017 </a:t>
            </a:r>
            <a:r>
              <a:rPr lang="pt-BR" sz="1400" dirty="0" err="1">
                <a:solidFill>
                  <a:schemeClr val="bg1"/>
                </a:solidFill>
              </a:rPr>
              <a:t>Obregon</a:t>
            </a:r>
            <a:r>
              <a:rPr lang="pt-BR" sz="1400" dirty="0">
                <a:solidFill>
                  <a:schemeClr val="bg1"/>
                </a:solidFill>
              </a:rPr>
              <a:t>, </a:t>
            </a:r>
            <a:r>
              <a:rPr lang="pt-BR" sz="1400" dirty="0" err="1">
                <a:solidFill>
                  <a:schemeClr val="bg1"/>
                </a:solidFill>
              </a:rPr>
              <a:t>Mexico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21085" r="6328" b="23028"/>
          <a:stretch/>
        </p:blipFill>
        <p:spPr>
          <a:xfrm>
            <a:off x="8161527" y="3321315"/>
            <a:ext cx="3962896" cy="3524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09224" y="-373516"/>
            <a:ext cx="9144000" cy="2387600"/>
          </a:xfrm>
        </p:spPr>
        <p:txBody>
          <a:bodyPr>
            <a:normAutofit/>
          </a:bodyPr>
          <a:lstStyle/>
          <a:p>
            <a:r>
              <a:rPr lang="pt-B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Delineamentos Básicos</a:t>
            </a:r>
            <a:br>
              <a:rPr lang="pt-B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pt-BR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Delineamento no qual os tratamentos são distribuídos aleatoriamente nas unidades experimentais (parcelas)</a:t>
            </a:r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909194"/>
              </p:ext>
            </p:extLst>
          </p:nvPr>
        </p:nvGraphicFramePr>
        <p:xfrm>
          <a:off x="3048000" y="4156605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04218"/>
              </p:ext>
            </p:extLst>
          </p:nvPr>
        </p:nvGraphicFramePr>
        <p:xfrm>
          <a:off x="3048003" y="3248767"/>
          <a:ext cx="6095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16637615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784111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8312596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497878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471088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95907303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7858774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0722216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88648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815002"/>
                  </a:ext>
                </a:extLst>
              </a:tr>
            </a:tbl>
          </a:graphicData>
        </a:graphic>
      </p:graphicFrame>
      <p:cxnSp>
        <p:nvCxnSpPr>
          <p:cNvPr id="7" name="Conector de Seta Reta 6"/>
          <p:cNvCxnSpPr/>
          <p:nvPr/>
        </p:nvCxnSpPr>
        <p:spPr>
          <a:xfrm>
            <a:off x="3048000" y="3097619"/>
            <a:ext cx="60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3002281" y="274967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9016774" y="275322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3079899" y="4043916"/>
            <a:ext cx="60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034180" y="369597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9048673" y="369951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2378510" y="399013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389142" y="504984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cxnSp>
        <p:nvCxnSpPr>
          <p:cNvPr id="17" name="Conector de Seta Reta 16"/>
          <p:cNvCxnSpPr/>
          <p:nvPr/>
        </p:nvCxnSpPr>
        <p:spPr>
          <a:xfrm>
            <a:off x="2806995" y="4156605"/>
            <a:ext cx="0" cy="1112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39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Aplicabilidade:</a:t>
            </a:r>
          </a:p>
          <a:p>
            <a:pPr lvl="1" algn="just"/>
            <a:r>
              <a:rPr lang="pt-BR" dirty="0" smtClean="0"/>
              <a:t>Condições controladas e homogêneas</a:t>
            </a:r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  <p:pic>
        <p:nvPicPr>
          <p:cNvPr id="1026" name="Picture 2" descr="Resultado de imagem para BO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1" t="3754" r="19595" b="4818"/>
          <a:stretch/>
        </p:blipFill>
        <p:spPr bwMode="auto">
          <a:xfrm>
            <a:off x="1277679" y="3182679"/>
            <a:ext cx="1620105" cy="248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m para casa de vegetaÃ§Ã£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517" y="3293267"/>
            <a:ext cx="2776881" cy="208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estuf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142" y="3143923"/>
            <a:ext cx="2745393" cy="223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78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Vantagens</a:t>
            </a:r>
          </a:p>
          <a:p>
            <a:pPr lvl="1" algn="just"/>
            <a:r>
              <a:rPr lang="pt-BR" dirty="0" smtClean="0"/>
              <a:t>Flexibilidade</a:t>
            </a:r>
          </a:p>
          <a:p>
            <a:pPr lvl="2" algn="just"/>
            <a:r>
              <a:rPr lang="pt-BR" dirty="0" smtClean="0"/>
              <a:t>Pode ser utilizado qualquer número de tratamentos</a:t>
            </a:r>
          </a:p>
          <a:p>
            <a:pPr lvl="2" algn="just"/>
            <a:r>
              <a:rPr lang="pt-BR" dirty="0" smtClean="0"/>
              <a:t>Lida bem com desbalanceamento estatístico</a:t>
            </a:r>
          </a:p>
          <a:p>
            <a:pPr lvl="2" algn="just"/>
            <a:r>
              <a:rPr lang="pt-BR" dirty="0" smtClean="0"/>
              <a:t>Provê maior número de grau de liberdade do resíduo</a:t>
            </a:r>
          </a:p>
          <a:p>
            <a:pPr lvl="2" algn="just"/>
            <a:endParaRPr lang="pt-BR" dirty="0" smtClean="0"/>
          </a:p>
          <a:p>
            <a:pPr algn="just"/>
            <a:r>
              <a:rPr lang="pt-BR" dirty="0" smtClean="0"/>
              <a:t>Desvantagens</a:t>
            </a:r>
            <a:endParaRPr lang="pt-BR" dirty="0"/>
          </a:p>
          <a:p>
            <a:pPr lvl="1" algn="just"/>
            <a:r>
              <a:rPr lang="pt-BR" dirty="0" smtClean="0"/>
              <a:t>Não lida bem com áreas desuniformes</a:t>
            </a:r>
          </a:p>
          <a:p>
            <a:pPr lvl="2" algn="just"/>
            <a:r>
              <a:rPr lang="pt-BR" dirty="0" smtClean="0"/>
              <a:t>Toda variação, exceto do tratamento, será adicionado ao erro (resíduo)</a:t>
            </a:r>
          </a:p>
          <a:p>
            <a:pPr lvl="2" algn="just"/>
            <a:r>
              <a:rPr lang="pt-BR" dirty="0" smtClean="0"/>
              <a:t>Requer maior rigor experimental (irrigação, adubação, iluminação</a:t>
            </a:r>
            <a:r>
              <a:rPr lang="pt-BR" smtClean="0"/>
              <a:t>, ...)</a:t>
            </a:r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923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3197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Casa de vegetação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004428"/>
              </p:ext>
            </p:extLst>
          </p:nvPr>
        </p:nvGraphicFramePr>
        <p:xfrm>
          <a:off x="7923027" y="1329058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34801" y="1474416"/>
            <a:ext cx="7688226" cy="3820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severidade de </a:t>
            </a:r>
            <a:r>
              <a:rPr lang="pt-BR" sz="1800" smtClean="0">
                <a:solidFill>
                  <a:srgbClr val="0070C0"/>
                </a:solidFill>
              </a:rPr>
              <a:t>mancha angular.</a:t>
            </a:r>
            <a:endParaRPr lang="pt-BR" sz="1800" dirty="0" smtClean="0">
              <a:solidFill>
                <a:srgbClr val="0070C0"/>
              </a:solidFill>
            </a:endParaRP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lvl="1" algn="just"/>
            <a:endParaRPr lang="pt-BR" sz="16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inteiramente </a:t>
            </a:r>
            <a:r>
              <a:rPr lang="pt-BR" sz="1800" dirty="0" err="1" smtClean="0">
                <a:solidFill>
                  <a:srgbClr val="0070C0"/>
                </a:solidFill>
              </a:rPr>
              <a:t>casualizado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</a:t>
            </a:r>
            <a:r>
              <a:rPr lang="pt-BR" sz="1800" dirty="0" smtClean="0">
                <a:solidFill>
                  <a:srgbClr val="0070C0"/>
                </a:solidFill>
              </a:rPr>
              <a:t>1 vaso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plantas por vaso: 3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3" name="Elipse 2"/>
          <p:cNvSpPr/>
          <p:nvPr/>
        </p:nvSpPr>
        <p:spPr>
          <a:xfrm>
            <a:off x="4318580" y="4720856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/>
          <p:cNvSpPr/>
          <p:nvPr/>
        </p:nvSpPr>
        <p:spPr>
          <a:xfrm>
            <a:off x="4488701" y="504337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4875017" y="4968950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4726162" y="5261347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Resultado de imagem para casa de vegetaÃ§Ã£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44" y="2265453"/>
            <a:ext cx="2776881" cy="208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5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Espaço Reservado para Conteúdo 5"/>
          <p:cNvGraphicFramePr>
            <a:graphicFrameLocks noGrp="1"/>
          </p:cNvGraphicFramePr>
          <p:nvPr>
            <p:ph idx="1"/>
            <p:extLst/>
          </p:nvPr>
        </p:nvGraphicFramePr>
        <p:xfrm>
          <a:off x="466048" y="57635"/>
          <a:ext cx="1832343" cy="4823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568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318976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Parce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Carioca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Uai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3" name="Retângulo 2"/>
          <p:cNvSpPr/>
          <p:nvPr/>
        </p:nvSpPr>
        <p:spPr>
          <a:xfrm>
            <a:off x="2445887" y="2020747"/>
            <a:ext cx="942044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>
                <a:solidFill>
                  <a:srgbClr val="0070C0"/>
                </a:solidFill>
              </a:rPr>
              <a:t>Número total de sementes: 4 repetições * 3 sementes/vaso = 12 sementes </a:t>
            </a:r>
          </a:p>
          <a:p>
            <a:pPr algn="just"/>
            <a:endParaRPr lang="pt-BR" sz="2400" dirty="0">
              <a:solidFill>
                <a:srgbClr val="0070C0"/>
              </a:solidFill>
            </a:endParaRPr>
          </a:p>
          <a:p>
            <a:pPr algn="just"/>
            <a:r>
              <a:rPr lang="pt-BR" sz="2000" dirty="0" smtClean="0">
                <a:solidFill>
                  <a:srgbClr val="0070C0"/>
                </a:solidFill>
              </a:rPr>
              <a:t>Número de etiquetas: 20 etiquetas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50" name="Elipse 149"/>
          <p:cNvSpPr/>
          <p:nvPr/>
        </p:nvSpPr>
        <p:spPr>
          <a:xfrm>
            <a:off x="6048532" y="590389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51" name="Elipse 150"/>
          <p:cNvSpPr/>
          <p:nvPr/>
        </p:nvSpPr>
        <p:spPr>
          <a:xfrm>
            <a:off x="6218653" y="6226416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2" name="Elipse 151"/>
          <p:cNvSpPr/>
          <p:nvPr/>
        </p:nvSpPr>
        <p:spPr>
          <a:xfrm>
            <a:off x="6604969" y="615198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Elipse 152"/>
          <p:cNvSpPr/>
          <p:nvPr/>
        </p:nvSpPr>
        <p:spPr>
          <a:xfrm>
            <a:off x="6456114" y="6444385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4" name="Elipse 153"/>
          <p:cNvSpPr/>
          <p:nvPr/>
        </p:nvSpPr>
        <p:spPr>
          <a:xfrm>
            <a:off x="7156111" y="591453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155" name="Elipse 154"/>
          <p:cNvSpPr/>
          <p:nvPr/>
        </p:nvSpPr>
        <p:spPr>
          <a:xfrm>
            <a:off x="7326232" y="6237053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6" name="Elipse 155"/>
          <p:cNvSpPr/>
          <p:nvPr/>
        </p:nvSpPr>
        <p:spPr>
          <a:xfrm>
            <a:off x="7712548" y="6162625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" name="Elipse 156"/>
          <p:cNvSpPr/>
          <p:nvPr/>
        </p:nvSpPr>
        <p:spPr>
          <a:xfrm>
            <a:off x="7563693" y="645502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8" name="Elipse 157"/>
          <p:cNvSpPr/>
          <p:nvPr/>
        </p:nvSpPr>
        <p:spPr>
          <a:xfrm>
            <a:off x="8249006" y="591453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59" name="Elipse 158"/>
          <p:cNvSpPr/>
          <p:nvPr/>
        </p:nvSpPr>
        <p:spPr>
          <a:xfrm>
            <a:off x="8419127" y="6237053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0" name="Elipse 159"/>
          <p:cNvSpPr/>
          <p:nvPr/>
        </p:nvSpPr>
        <p:spPr>
          <a:xfrm>
            <a:off x="8805443" y="6162625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/>
          <p:cNvSpPr/>
          <p:nvPr/>
        </p:nvSpPr>
        <p:spPr>
          <a:xfrm>
            <a:off x="8656588" y="645502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2" name="Elipse 161"/>
          <p:cNvSpPr/>
          <p:nvPr/>
        </p:nvSpPr>
        <p:spPr>
          <a:xfrm>
            <a:off x="9356585" y="5887943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163" name="Elipse 162"/>
          <p:cNvSpPr/>
          <p:nvPr/>
        </p:nvSpPr>
        <p:spPr>
          <a:xfrm>
            <a:off x="9526706" y="6210465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4" name="Elipse 163"/>
          <p:cNvSpPr/>
          <p:nvPr/>
        </p:nvSpPr>
        <p:spPr>
          <a:xfrm>
            <a:off x="9913022" y="613603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5" name="Elipse 164"/>
          <p:cNvSpPr/>
          <p:nvPr/>
        </p:nvSpPr>
        <p:spPr>
          <a:xfrm>
            <a:off x="9764167" y="6428434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6" name="Elipse 165"/>
          <p:cNvSpPr/>
          <p:nvPr/>
        </p:nvSpPr>
        <p:spPr>
          <a:xfrm>
            <a:off x="10481006" y="5873970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sp>
        <p:nvSpPr>
          <p:cNvPr id="167" name="Elipse 166"/>
          <p:cNvSpPr/>
          <p:nvPr/>
        </p:nvSpPr>
        <p:spPr>
          <a:xfrm>
            <a:off x="10651127" y="6196492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8" name="Elipse 167"/>
          <p:cNvSpPr/>
          <p:nvPr/>
        </p:nvSpPr>
        <p:spPr>
          <a:xfrm>
            <a:off x="11037443" y="6122064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9" name="Elipse 168"/>
          <p:cNvSpPr/>
          <p:nvPr/>
        </p:nvSpPr>
        <p:spPr>
          <a:xfrm>
            <a:off x="10888588" y="6414461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0" name="Elipse 169"/>
          <p:cNvSpPr/>
          <p:nvPr/>
        </p:nvSpPr>
        <p:spPr>
          <a:xfrm>
            <a:off x="511334" y="5905858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171" name="Elipse 170"/>
          <p:cNvSpPr/>
          <p:nvPr/>
        </p:nvSpPr>
        <p:spPr>
          <a:xfrm>
            <a:off x="681455" y="6228380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/>
          <p:cNvSpPr/>
          <p:nvPr/>
        </p:nvSpPr>
        <p:spPr>
          <a:xfrm>
            <a:off x="1067771" y="615395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3" name="Elipse 172"/>
          <p:cNvSpPr/>
          <p:nvPr/>
        </p:nvSpPr>
        <p:spPr>
          <a:xfrm>
            <a:off x="918916" y="6446349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4" name="Elipse 173"/>
          <p:cNvSpPr/>
          <p:nvPr/>
        </p:nvSpPr>
        <p:spPr>
          <a:xfrm>
            <a:off x="1618913" y="591649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75" name="Elipse 174"/>
          <p:cNvSpPr/>
          <p:nvPr/>
        </p:nvSpPr>
        <p:spPr>
          <a:xfrm>
            <a:off x="1789034" y="623901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6" name="Elipse 175"/>
          <p:cNvSpPr/>
          <p:nvPr/>
        </p:nvSpPr>
        <p:spPr>
          <a:xfrm>
            <a:off x="2175350" y="6164589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7" name="Elipse 176"/>
          <p:cNvSpPr/>
          <p:nvPr/>
        </p:nvSpPr>
        <p:spPr>
          <a:xfrm>
            <a:off x="2026495" y="645698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8" name="Elipse 177"/>
          <p:cNvSpPr/>
          <p:nvPr/>
        </p:nvSpPr>
        <p:spPr>
          <a:xfrm>
            <a:off x="2711808" y="591649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</a:t>
            </a:r>
            <a:endParaRPr lang="pt-BR" dirty="0"/>
          </a:p>
        </p:txBody>
      </p:sp>
      <p:sp>
        <p:nvSpPr>
          <p:cNvPr id="179" name="Elipse 178"/>
          <p:cNvSpPr/>
          <p:nvPr/>
        </p:nvSpPr>
        <p:spPr>
          <a:xfrm>
            <a:off x="2881929" y="6239017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0" name="Elipse 179"/>
          <p:cNvSpPr/>
          <p:nvPr/>
        </p:nvSpPr>
        <p:spPr>
          <a:xfrm>
            <a:off x="3268245" y="6164589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1" name="Elipse 180"/>
          <p:cNvSpPr/>
          <p:nvPr/>
        </p:nvSpPr>
        <p:spPr>
          <a:xfrm>
            <a:off x="3119390" y="6456986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3" name="Elipse 182"/>
          <p:cNvSpPr/>
          <p:nvPr/>
        </p:nvSpPr>
        <p:spPr>
          <a:xfrm>
            <a:off x="3819387" y="5889907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84" name="Elipse 183"/>
          <p:cNvSpPr/>
          <p:nvPr/>
        </p:nvSpPr>
        <p:spPr>
          <a:xfrm>
            <a:off x="3989508" y="6212429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5" name="Elipse 184"/>
          <p:cNvSpPr/>
          <p:nvPr/>
        </p:nvSpPr>
        <p:spPr>
          <a:xfrm>
            <a:off x="4375824" y="6138001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6" name="Elipse 185"/>
          <p:cNvSpPr/>
          <p:nvPr/>
        </p:nvSpPr>
        <p:spPr>
          <a:xfrm>
            <a:off x="4226969" y="6430398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7" name="Elipse 186"/>
          <p:cNvSpPr/>
          <p:nvPr/>
        </p:nvSpPr>
        <p:spPr>
          <a:xfrm>
            <a:off x="4943808" y="587593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5</a:t>
            </a:r>
            <a:endParaRPr lang="pt-BR" dirty="0"/>
          </a:p>
        </p:txBody>
      </p:sp>
      <p:sp>
        <p:nvSpPr>
          <p:cNvPr id="188" name="Elipse 187"/>
          <p:cNvSpPr/>
          <p:nvPr/>
        </p:nvSpPr>
        <p:spPr>
          <a:xfrm>
            <a:off x="5113929" y="6198456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9" name="Elipse 188"/>
          <p:cNvSpPr/>
          <p:nvPr/>
        </p:nvSpPr>
        <p:spPr>
          <a:xfrm>
            <a:off x="5500245" y="6124028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0" name="Elipse 189"/>
          <p:cNvSpPr/>
          <p:nvPr/>
        </p:nvSpPr>
        <p:spPr>
          <a:xfrm>
            <a:off x="5351390" y="6416425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1" name="Elipse 230"/>
          <p:cNvSpPr/>
          <p:nvPr/>
        </p:nvSpPr>
        <p:spPr>
          <a:xfrm>
            <a:off x="6048532" y="492128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232" name="Elipse 231"/>
          <p:cNvSpPr/>
          <p:nvPr/>
        </p:nvSpPr>
        <p:spPr>
          <a:xfrm>
            <a:off x="6218653" y="5243806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3" name="Elipse 232"/>
          <p:cNvSpPr/>
          <p:nvPr/>
        </p:nvSpPr>
        <p:spPr>
          <a:xfrm>
            <a:off x="6604969" y="516937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4" name="Elipse 233"/>
          <p:cNvSpPr/>
          <p:nvPr/>
        </p:nvSpPr>
        <p:spPr>
          <a:xfrm>
            <a:off x="6456114" y="5461775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5" name="Elipse 234"/>
          <p:cNvSpPr/>
          <p:nvPr/>
        </p:nvSpPr>
        <p:spPr>
          <a:xfrm>
            <a:off x="7156111" y="493192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236" name="Elipse 235"/>
          <p:cNvSpPr/>
          <p:nvPr/>
        </p:nvSpPr>
        <p:spPr>
          <a:xfrm>
            <a:off x="7326232" y="5254443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7" name="Elipse 236"/>
          <p:cNvSpPr/>
          <p:nvPr/>
        </p:nvSpPr>
        <p:spPr>
          <a:xfrm>
            <a:off x="7712548" y="5180015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8" name="Elipse 237"/>
          <p:cNvSpPr/>
          <p:nvPr/>
        </p:nvSpPr>
        <p:spPr>
          <a:xfrm>
            <a:off x="7563693" y="5472412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9" name="Elipse 238"/>
          <p:cNvSpPr/>
          <p:nvPr/>
        </p:nvSpPr>
        <p:spPr>
          <a:xfrm>
            <a:off x="8249006" y="493192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240" name="Elipse 239"/>
          <p:cNvSpPr/>
          <p:nvPr/>
        </p:nvSpPr>
        <p:spPr>
          <a:xfrm>
            <a:off x="8419127" y="5254443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1" name="Elipse 240"/>
          <p:cNvSpPr/>
          <p:nvPr/>
        </p:nvSpPr>
        <p:spPr>
          <a:xfrm>
            <a:off x="8805443" y="5180015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2" name="Elipse 241"/>
          <p:cNvSpPr/>
          <p:nvPr/>
        </p:nvSpPr>
        <p:spPr>
          <a:xfrm>
            <a:off x="8656588" y="5472412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3" name="Elipse 242"/>
          <p:cNvSpPr/>
          <p:nvPr/>
        </p:nvSpPr>
        <p:spPr>
          <a:xfrm>
            <a:off x="9356585" y="4905333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244" name="Elipse 243"/>
          <p:cNvSpPr/>
          <p:nvPr/>
        </p:nvSpPr>
        <p:spPr>
          <a:xfrm>
            <a:off x="9526706" y="5227855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5" name="Elipse 244"/>
          <p:cNvSpPr/>
          <p:nvPr/>
        </p:nvSpPr>
        <p:spPr>
          <a:xfrm>
            <a:off x="9913022" y="5153427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6" name="Elipse 245"/>
          <p:cNvSpPr/>
          <p:nvPr/>
        </p:nvSpPr>
        <p:spPr>
          <a:xfrm>
            <a:off x="9764167" y="5445824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7" name="Elipse 246"/>
          <p:cNvSpPr/>
          <p:nvPr/>
        </p:nvSpPr>
        <p:spPr>
          <a:xfrm>
            <a:off x="10481006" y="4881629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248" name="Elipse 247"/>
          <p:cNvSpPr/>
          <p:nvPr/>
        </p:nvSpPr>
        <p:spPr>
          <a:xfrm>
            <a:off x="10651127" y="5213882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9" name="Elipse 248"/>
          <p:cNvSpPr/>
          <p:nvPr/>
        </p:nvSpPr>
        <p:spPr>
          <a:xfrm>
            <a:off x="11037443" y="5139454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0" name="Elipse 249"/>
          <p:cNvSpPr/>
          <p:nvPr/>
        </p:nvSpPr>
        <p:spPr>
          <a:xfrm>
            <a:off x="10888588" y="5431851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1" name="Elipse 250"/>
          <p:cNvSpPr/>
          <p:nvPr/>
        </p:nvSpPr>
        <p:spPr>
          <a:xfrm>
            <a:off x="511334" y="4923248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252" name="Elipse 251"/>
          <p:cNvSpPr/>
          <p:nvPr/>
        </p:nvSpPr>
        <p:spPr>
          <a:xfrm>
            <a:off x="681455" y="5245770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3" name="Elipse 252"/>
          <p:cNvSpPr/>
          <p:nvPr/>
        </p:nvSpPr>
        <p:spPr>
          <a:xfrm>
            <a:off x="1067771" y="5171342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4" name="Elipse 253"/>
          <p:cNvSpPr/>
          <p:nvPr/>
        </p:nvSpPr>
        <p:spPr>
          <a:xfrm>
            <a:off x="918916" y="5463739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5" name="Elipse 254"/>
          <p:cNvSpPr/>
          <p:nvPr/>
        </p:nvSpPr>
        <p:spPr>
          <a:xfrm>
            <a:off x="1618913" y="493388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256" name="Elipse 255"/>
          <p:cNvSpPr/>
          <p:nvPr/>
        </p:nvSpPr>
        <p:spPr>
          <a:xfrm>
            <a:off x="1789034" y="5256407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7" name="Elipse 256"/>
          <p:cNvSpPr/>
          <p:nvPr/>
        </p:nvSpPr>
        <p:spPr>
          <a:xfrm>
            <a:off x="2175350" y="5181979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8" name="Elipse 257"/>
          <p:cNvSpPr/>
          <p:nvPr/>
        </p:nvSpPr>
        <p:spPr>
          <a:xfrm>
            <a:off x="2026495" y="5474376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9" name="Elipse 258"/>
          <p:cNvSpPr/>
          <p:nvPr/>
        </p:nvSpPr>
        <p:spPr>
          <a:xfrm>
            <a:off x="2711808" y="493388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260" name="Elipse 259"/>
          <p:cNvSpPr/>
          <p:nvPr/>
        </p:nvSpPr>
        <p:spPr>
          <a:xfrm>
            <a:off x="2881929" y="525640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1" name="Elipse 260"/>
          <p:cNvSpPr/>
          <p:nvPr/>
        </p:nvSpPr>
        <p:spPr>
          <a:xfrm>
            <a:off x="3268245" y="5181979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2" name="Elipse 261"/>
          <p:cNvSpPr/>
          <p:nvPr/>
        </p:nvSpPr>
        <p:spPr>
          <a:xfrm>
            <a:off x="3119390" y="547437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3" name="Elipse 262"/>
          <p:cNvSpPr/>
          <p:nvPr/>
        </p:nvSpPr>
        <p:spPr>
          <a:xfrm>
            <a:off x="3819387" y="4907297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sp>
        <p:nvSpPr>
          <p:cNvPr id="264" name="Elipse 263"/>
          <p:cNvSpPr/>
          <p:nvPr/>
        </p:nvSpPr>
        <p:spPr>
          <a:xfrm>
            <a:off x="3989508" y="5229819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5" name="Elipse 264"/>
          <p:cNvSpPr/>
          <p:nvPr/>
        </p:nvSpPr>
        <p:spPr>
          <a:xfrm>
            <a:off x="4375824" y="5155391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6" name="Elipse 265"/>
          <p:cNvSpPr/>
          <p:nvPr/>
        </p:nvSpPr>
        <p:spPr>
          <a:xfrm>
            <a:off x="4226969" y="5447788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7" name="Elipse 266"/>
          <p:cNvSpPr/>
          <p:nvPr/>
        </p:nvSpPr>
        <p:spPr>
          <a:xfrm>
            <a:off x="4943808" y="489332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268" name="Elipse 267"/>
          <p:cNvSpPr/>
          <p:nvPr/>
        </p:nvSpPr>
        <p:spPr>
          <a:xfrm>
            <a:off x="5113929" y="521584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9" name="Elipse 268"/>
          <p:cNvSpPr/>
          <p:nvPr/>
        </p:nvSpPr>
        <p:spPr>
          <a:xfrm>
            <a:off x="5500245" y="5141418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0" name="Elipse 269"/>
          <p:cNvSpPr/>
          <p:nvPr/>
        </p:nvSpPr>
        <p:spPr>
          <a:xfrm>
            <a:off x="5351390" y="5433815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1" name="Título 1"/>
          <p:cNvSpPr txBox="1">
            <a:spLocks/>
          </p:cNvSpPr>
          <p:nvPr/>
        </p:nvSpPr>
        <p:spPr>
          <a:xfrm>
            <a:off x="1899302" y="2238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Casa de vegetação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99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764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Campo</a:t>
            </a:r>
            <a:endParaRPr lang="pt-BR" sz="3600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5567118"/>
              </p:ext>
            </p:extLst>
          </p:nvPr>
        </p:nvGraphicFramePr>
        <p:xfrm>
          <a:off x="7796413" y="1307919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20993" y="1201480"/>
            <a:ext cx="6588643" cy="5656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produtividade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inteiramente </a:t>
            </a:r>
            <a:r>
              <a:rPr lang="pt-BR" sz="1800" dirty="0" err="1" smtClean="0">
                <a:solidFill>
                  <a:srgbClr val="0070C0"/>
                </a:solidFill>
              </a:rPr>
              <a:t>casualizado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2 linhas com 2 </a:t>
            </a:r>
            <a:r>
              <a:rPr lang="pt-BR" sz="1800" dirty="0" smtClean="0">
                <a:solidFill>
                  <a:srgbClr val="0070C0"/>
                </a:solidFill>
              </a:rPr>
              <a:t>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Espaçamento: 0,5 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sementes por metro: 15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67167" y="523888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Conector reto 9"/>
          <p:cNvCxnSpPr/>
          <p:nvPr/>
        </p:nvCxnSpPr>
        <p:spPr>
          <a:xfrm>
            <a:off x="5133745" y="52601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5357028" y="52636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806901" y="523888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615069" y="582821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806901" y="4784134"/>
            <a:ext cx="92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 metro</a:t>
            </a:r>
            <a:endParaRPr lang="pt-BR" dirty="0"/>
          </a:p>
        </p:txBody>
      </p:sp>
      <p:cxnSp>
        <p:nvCxnSpPr>
          <p:cNvPr id="22" name="Conector de Seta Reta 21"/>
          <p:cNvCxnSpPr/>
          <p:nvPr/>
        </p:nvCxnSpPr>
        <p:spPr>
          <a:xfrm>
            <a:off x="4967167" y="5153466"/>
            <a:ext cx="55998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3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Conector de Seta Reta 62"/>
          <p:cNvCxnSpPr/>
          <p:nvPr/>
        </p:nvCxnSpPr>
        <p:spPr>
          <a:xfrm>
            <a:off x="239230" y="4926894"/>
            <a:ext cx="11736579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tângulo 78"/>
          <p:cNvSpPr/>
          <p:nvPr/>
        </p:nvSpPr>
        <p:spPr>
          <a:xfrm>
            <a:off x="5518294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5709673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5932956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6120813" y="509345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6716231" y="509345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7304567" y="5093457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7889357" y="509345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8477692" y="509345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9062491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9657909" y="508991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10246245" y="508991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10827493" y="508991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1415828" y="508991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226821" y="509345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822239" y="509345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1410575" y="509345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1991823" y="509345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2580158" y="509345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3164957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3760375" y="508991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4348711" y="508991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4929959" y="508991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38984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61313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988817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1212100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156651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178980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2172575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2395858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274318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6647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342157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3565440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3923403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4146686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4511738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4735021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5085897" y="511117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5309180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1600120" y="5159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823403" y="5163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979889" y="5156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1203172" y="5159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10423450" y="51528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0646733" y="5156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817395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0040678" y="5167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9236149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9459432" y="5167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8647813" y="51493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871096" y="51528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8077199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8300482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7510131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7733414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900529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7123812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283841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6507124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2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9227136"/>
              </p:ext>
            </p:extLst>
          </p:nvPr>
        </p:nvGraphicFramePr>
        <p:xfrm>
          <a:off x="466048" y="57635"/>
          <a:ext cx="1832343" cy="4823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568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318976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Parce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Carioca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Uai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65" name="CaixaDeTexto 64"/>
          <p:cNvSpPr txBox="1"/>
          <p:nvPr/>
        </p:nvSpPr>
        <p:spPr>
          <a:xfrm>
            <a:off x="5706118" y="4608958"/>
            <a:ext cx="113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20 metros</a:t>
            </a:r>
            <a:endParaRPr lang="pt-BR" dirty="0"/>
          </a:p>
        </p:txBody>
      </p:sp>
      <p:cxnSp>
        <p:nvCxnSpPr>
          <p:cNvPr id="66" name="Conector de Seta Reta 65"/>
          <p:cNvCxnSpPr/>
          <p:nvPr/>
        </p:nvCxnSpPr>
        <p:spPr>
          <a:xfrm>
            <a:off x="12084434" y="509700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ixaDeTexto 66"/>
          <p:cNvSpPr txBox="1"/>
          <p:nvPr/>
        </p:nvSpPr>
        <p:spPr>
          <a:xfrm>
            <a:off x="11186768" y="44742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2966472" y="736115"/>
            <a:ext cx="8552133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solidFill>
                  <a:srgbClr val="0070C0"/>
                </a:solidFill>
              </a:rPr>
              <a:t>Percentual de sementes de segurança: 10%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sementes por parcela: </a:t>
            </a:r>
          </a:p>
          <a:p>
            <a:pPr algn="just"/>
            <a:r>
              <a:rPr lang="pt-BR" dirty="0">
                <a:solidFill>
                  <a:srgbClr val="0070C0"/>
                </a:solidFill>
              </a:rPr>
              <a:t>4 metros * </a:t>
            </a:r>
            <a:r>
              <a:rPr lang="pt-BR" dirty="0" smtClean="0">
                <a:solidFill>
                  <a:srgbClr val="0070C0"/>
                </a:solidFill>
              </a:rPr>
              <a:t>15 sementes/m + 10% </a:t>
            </a:r>
            <a:r>
              <a:rPr lang="pt-BR" dirty="0">
                <a:solidFill>
                  <a:srgbClr val="0070C0"/>
                </a:solidFill>
              </a:rPr>
              <a:t>= 60 + 6 (10%) = 66 </a:t>
            </a:r>
            <a:endParaRPr lang="pt-BR" dirty="0" smtClean="0">
              <a:solidFill>
                <a:srgbClr val="0070C0"/>
              </a:solidFill>
            </a:endParaRPr>
          </a:p>
          <a:p>
            <a:pPr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total de sementes: 66 * 4 (rep) = 264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pacotes por parcela: 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1 pacote – 33 – 1 linha da parcela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2 pacotes – 2 linhas da </a:t>
            </a:r>
            <a:r>
              <a:rPr lang="pt-BR" dirty="0" smtClean="0">
                <a:solidFill>
                  <a:srgbClr val="0070C0"/>
                </a:solidFill>
              </a:rPr>
              <a:t>parcela</a:t>
            </a:r>
          </a:p>
          <a:p>
            <a:pPr lvl="1"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>
                <a:solidFill>
                  <a:srgbClr val="0070C0"/>
                </a:solidFill>
              </a:rPr>
              <a:t>Número de pacotes total: 2 (pacotes/parcela) * 4 (rep) = 8 </a:t>
            </a:r>
            <a:r>
              <a:rPr lang="pt-BR" dirty="0" smtClean="0">
                <a:solidFill>
                  <a:srgbClr val="0070C0"/>
                </a:solidFill>
              </a:rPr>
              <a:t>pacotes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sz="1600" dirty="0" smtClean="0">
                <a:solidFill>
                  <a:srgbClr val="0070C0"/>
                </a:solidFill>
              </a:rPr>
              <a:t>Número de etiquetas: 2 linhas x 10 tratamentos = 20 etiquetas</a:t>
            </a:r>
            <a:endParaRPr lang="pt-BR" sz="1600" dirty="0">
              <a:solidFill>
                <a:srgbClr val="FF0000"/>
              </a:solidFill>
            </a:endParaRPr>
          </a:p>
        </p:txBody>
      </p:sp>
      <p:sp>
        <p:nvSpPr>
          <p:cNvPr id="70" name="Título 1"/>
          <p:cNvSpPr>
            <a:spLocks noGrp="1"/>
          </p:cNvSpPr>
          <p:nvPr>
            <p:ph type="title"/>
          </p:nvPr>
        </p:nvSpPr>
        <p:spPr>
          <a:xfrm>
            <a:off x="2018412" y="-290623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650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23967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592825"/>
              </p:ext>
            </p:extLst>
          </p:nvPr>
        </p:nvGraphicFramePr>
        <p:xfrm>
          <a:off x="205557" y="1201596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9" name="Retângulo 78"/>
          <p:cNvSpPr/>
          <p:nvPr/>
        </p:nvSpPr>
        <p:spPr>
          <a:xfrm>
            <a:off x="10671550" y="39734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10862929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11086212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5380077" y="215887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5975495" y="215887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6563831" y="2158871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7148621" y="215886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7736956" y="2158870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8321755" y="215533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8917173" y="215533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14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9505509" y="2155331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10086757" y="215532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0675092" y="215533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5380077" y="397703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5975495" y="397703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6563831" y="397703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7145079" y="397703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7733414" y="397703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8318213" y="39734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8913631" y="397349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9501967" y="397349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10083215" y="397349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554310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576638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6142073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6365356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671977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694305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7325831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7549114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789644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811972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8495413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8718696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9076659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9299942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9664994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9888277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10239153" y="399475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10462436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0859384" y="2225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082667" y="22289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239153" y="22218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0462436" y="2225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9682714" y="22183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9905997" y="22218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076659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9299942" y="22324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8495413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8718696" y="22324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7907077" y="221476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130360" y="22183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7336463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7559746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6769395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6992678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159793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383076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5543105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5766388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5380077" y="5656521"/>
            <a:ext cx="585145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202865" y="215532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/>
          <p:cNvCxnSpPr/>
          <p:nvPr/>
        </p:nvCxnSpPr>
        <p:spPr>
          <a:xfrm>
            <a:off x="5202865" y="397349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743075" y="5788006"/>
            <a:ext cx="113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10 metros</a:t>
            </a:r>
            <a:endParaRPr lang="pt-BR" dirty="0"/>
          </a:p>
        </p:txBody>
      </p:sp>
      <p:sp>
        <p:nvSpPr>
          <p:cNvPr id="73" name="CaixaDeTexto 72"/>
          <p:cNvSpPr txBox="1"/>
          <p:nvPr/>
        </p:nvSpPr>
        <p:spPr>
          <a:xfrm>
            <a:off x="4011033" y="456282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4" name="CaixaDeTexto 73"/>
          <p:cNvSpPr txBox="1"/>
          <p:nvPr/>
        </p:nvSpPr>
        <p:spPr>
          <a:xfrm>
            <a:off x="4042538" y="269754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 flipH="1">
            <a:off x="5137425" y="3732086"/>
            <a:ext cx="79616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3822321" y="3632515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37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8088852"/>
              </p:ext>
            </p:extLst>
          </p:nvPr>
        </p:nvGraphicFramePr>
        <p:xfrm>
          <a:off x="235551" y="745074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9" name="Retângulo 78"/>
          <p:cNvSpPr/>
          <p:nvPr/>
        </p:nvSpPr>
        <p:spPr>
          <a:xfrm>
            <a:off x="7398487" y="10003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7589866" y="12484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7813149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5030977" y="3502463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0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5626395" y="3502463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6214731" y="350246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6799521" y="350246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7387856" y="3502463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5045150" y="180520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5640568" y="180520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12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6228904" y="180520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6810152" y="180520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7398487" y="180520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5030977" y="51930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5626395" y="5193040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6214731" y="519304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6795979" y="519303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7384314" y="51930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5045150" y="10003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5640568" y="10003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6228904" y="100038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6810152" y="10003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519400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541728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5792973" y="52143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6016256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637067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659395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6976731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7200014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754734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777062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5222350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5445633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5803596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6026879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6391931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6615214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6966090" y="1212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7189373" y="12484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7582779" y="18752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7806062" y="18788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6962548" y="187172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7185831" y="18752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6406109" y="186818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6629392" y="187172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5800054" y="18788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6023337" y="18823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5218808" y="18788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5442091" y="18823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7557977" y="3558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7781260" y="3561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6987363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7210646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6420295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6643578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5810693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033976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5194005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5417288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>
            <a:off x="8144540" y="100036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/>
          <p:cNvCxnSpPr/>
          <p:nvPr/>
        </p:nvCxnSpPr>
        <p:spPr>
          <a:xfrm>
            <a:off x="8140996" y="1808740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/>
          <p:nvPr/>
        </p:nvCxnSpPr>
        <p:spPr>
          <a:xfrm>
            <a:off x="8140996" y="3502462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/>
          <p:nvPr/>
        </p:nvCxnSpPr>
        <p:spPr>
          <a:xfrm>
            <a:off x="8140996" y="5193039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330613" y="729365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8" name="Chave Direita 7"/>
          <p:cNvSpPr/>
          <p:nvPr/>
        </p:nvSpPr>
        <p:spPr>
          <a:xfrm>
            <a:off x="8222512" y="1648036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/>
          <p:cNvSpPr txBox="1"/>
          <p:nvPr/>
        </p:nvSpPr>
        <p:spPr>
          <a:xfrm>
            <a:off x="8482547" y="1573442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3" name="Chave Direita 72"/>
          <p:cNvSpPr/>
          <p:nvPr/>
        </p:nvSpPr>
        <p:spPr>
          <a:xfrm>
            <a:off x="8240236" y="3324432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/>
          <p:cNvSpPr txBox="1"/>
          <p:nvPr/>
        </p:nvSpPr>
        <p:spPr>
          <a:xfrm>
            <a:off x="8500271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>
            <a:off x="8240236" y="5032740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8500271" y="4958146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8397953" y="23419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8447569" y="41140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8483010" y="577275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cxnSp>
        <p:nvCxnSpPr>
          <p:cNvPr id="140" name="Conector de Seta Reta 139"/>
          <p:cNvCxnSpPr/>
          <p:nvPr/>
        </p:nvCxnSpPr>
        <p:spPr>
          <a:xfrm>
            <a:off x="10161182" y="128388"/>
            <a:ext cx="0" cy="661265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/>
          <p:cNvSpPr txBox="1"/>
          <p:nvPr/>
        </p:nvSpPr>
        <p:spPr>
          <a:xfrm>
            <a:off x="10653374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9,5 metros</a:t>
            </a:r>
            <a:endParaRPr lang="pt-BR" dirty="0"/>
          </a:p>
        </p:txBody>
      </p:sp>
      <p:cxnSp>
        <p:nvCxnSpPr>
          <p:cNvPr id="142" name="Conector de Seta Reta 141"/>
          <p:cNvCxnSpPr/>
          <p:nvPr/>
        </p:nvCxnSpPr>
        <p:spPr>
          <a:xfrm>
            <a:off x="5045150" y="17295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aixaDeTexto 142"/>
          <p:cNvSpPr txBox="1"/>
          <p:nvPr/>
        </p:nvSpPr>
        <p:spPr>
          <a:xfrm>
            <a:off x="3944939" y="15098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82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1511" y="1825625"/>
            <a:ext cx="3684182" cy="4351338"/>
          </a:xfrm>
        </p:spPr>
        <p:txBody>
          <a:bodyPr/>
          <a:lstStyle/>
          <a:p>
            <a:r>
              <a:rPr lang="pt-BR" dirty="0" smtClean="0"/>
              <a:t>Montar o experimento</a:t>
            </a:r>
          </a:p>
          <a:p>
            <a:endParaRPr lang="pt-BR" dirty="0" smtClean="0"/>
          </a:p>
          <a:p>
            <a:r>
              <a:rPr lang="pt-BR" dirty="0" smtClean="0"/>
              <a:t>Coleta dos dados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64" y="1805431"/>
            <a:ext cx="8718696" cy="495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2981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18544"/>
            <a:ext cx="10515600" cy="51346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Trabalho </a:t>
            </a:r>
            <a:r>
              <a:rPr lang="pt-BR" dirty="0"/>
              <a:t>científico, previamente planejado com base nos fundamentos do método científico e dos </a:t>
            </a:r>
            <a:r>
              <a:rPr lang="pt-BR" dirty="0">
                <a:solidFill>
                  <a:srgbClr val="FF0000"/>
                </a:solidFill>
              </a:rPr>
              <a:t>princípios básicos da experimentação</a:t>
            </a:r>
            <a:r>
              <a:rPr lang="pt-BR" dirty="0"/>
              <a:t>, que tem por objetivo comprovar uma hipótese científica ou </a:t>
            </a:r>
            <a:r>
              <a:rPr lang="pt-BR"/>
              <a:t>um </a:t>
            </a:r>
            <a:r>
              <a:rPr lang="pt-BR" smtClean="0"/>
              <a:t>fenômeno.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Ensaios de Valor de Cultivo e Uso (Feijão)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Tratamento: Elemento </a:t>
            </a:r>
            <a:r>
              <a:rPr lang="pt-BR" dirty="0"/>
              <a:t>ou os elementos cujos efeitos se desejam medir, avaliar ou comparar em </a:t>
            </a:r>
            <a:r>
              <a:rPr lang="pt-BR"/>
              <a:t>um </a:t>
            </a:r>
            <a:r>
              <a:rPr lang="pt-BR" smtClean="0"/>
              <a:t>experimento.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Melhoramento: Tratamento -&gt; Genótipos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Híbrido de milho, linhagens de feijão, clones de cana de açúcar</a:t>
            </a:r>
            <a:r>
              <a:rPr lang="pt-BR" smtClean="0"/>
              <a:t>, progênies.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40068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8" y="252105"/>
            <a:ext cx="10941785" cy="646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197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Tabulação dos Dados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0327873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0327873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99" r="-1786" b="-3514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224000" r="-1786" b="-6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24000" r="-1786" b="-5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17105" r="-1786" b="-37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47407" r="-1786" b="-11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86442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425352" r="-441980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930" t="-425352" r="-65290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8969" t="-425352" r="-40358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7589" t="-425352" r="-2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7589" t="-425352" r="-1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tângulo 4"/>
          <p:cNvSpPr/>
          <p:nvPr/>
        </p:nvSpPr>
        <p:spPr>
          <a:xfrm>
            <a:off x="5479312" y="1329313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322921" y="1547465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93914" y="1371887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010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004391" y="242808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2, </a:t>
            </a:r>
            <a:r>
              <a:rPr lang="pt-BR" sz="2400" dirty="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053563" y="427473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58226" y="242809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2, </a:t>
            </a:r>
            <a:r>
              <a:rPr lang="pt-BR" sz="2400" dirty="0" smtClean="0"/>
              <a:t>..., </a:t>
            </a:r>
            <a:r>
              <a:rPr lang="pt-BR" sz="2400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tratamentos: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  <a:blipFill>
                <a:blip r:embed="rId2"/>
                <a:stretch>
                  <a:fillRect l="-1733" t="-24557" b="-15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repetições: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  <a:blipFill>
                <a:blip r:embed="rId3"/>
                <a:stretch>
                  <a:fillRect l="-1584" t="-1008" b="-15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Total Geral: </a:t>
                </a:r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pt-BR" sz="2400" dirty="0" smtClean="0"/>
              </a:p>
              <a:p>
                <a:r>
                  <a:rPr lang="pt-BR" sz="2400" dirty="0" smtClean="0"/>
                  <a:t>Média Geral: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  <a:blipFill>
                <a:blip r:embed="rId4"/>
                <a:stretch>
                  <a:fillRect l="-731" t="-15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1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32336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(constante). (efeito fixo)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do tratamento (efeito pode ser fixo ou aleatório).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i="1" dirty="0" smtClean="0">
                  <a:latin typeface="Cambria Math" panose="02040503050406030204" pitchFamily="18" charset="0"/>
                </a:endParaRP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</a:t>
                </a:r>
                <a:r>
                  <a:rPr lang="pt-BR" dirty="0" err="1" smtClean="0"/>
                  <a:t>aleaório</a:t>
                </a:r>
                <a:r>
                  <a:rPr lang="pt-BR" dirty="0" smtClean="0"/>
                  <a:t>)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3233642"/>
              </a:xfrm>
              <a:prstGeom prst="rect">
                <a:avLst/>
              </a:prstGeom>
              <a:blipFill rotWithShape="0">
                <a:blip r:embed="rId3"/>
                <a:stretch>
                  <a:fillRect l="-506" t="-943" r="-225" b="-15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8735547" y="2589803"/>
            <a:ext cx="3101193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</p:spPr>
            <p:txBody>
              <a:bodyPr/>
              <a:lstStyle/>
              <a:p>
                <a:r>
                  <a:rPr lang="pt-BR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 de modo 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=1,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dirty="0" smtClean="0"/>
                  <a:t> seja mínimo.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  <a:blipFill>
                <a:blip r:embed="rId2"/>
                <a:stretch>
                  <a:fillRect l="-1043" t="-4706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096536" y="2856614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36" y="2856614"/>
                <a:ext cx="3105787" cy="5579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4096536" y="3661144"/>
                <a:ext cx="318433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36" y="3661144"/>
                <a:ext cx="3184333" cy="5579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2682117" y="5193704"/>
                <a:ext cx="5574923" cy="1352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17" y="5193704"/>
                <a:ext cx="5574923" cy="13526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4096535" y="4427424"/>
                <a:ext cx="3478516" cy="604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BR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35" y="4427424"/>
                <a:ext cx="3478516" cy="6047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9033847" y="2756528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847" y="2756528"/>
                <a:ext cx="2724785" cy="553998"/>
              </a:xfrm>
              <a:prstGeom prst="rect">
                <a:avLst/>
              </a:prstGeom>
              <a:blipFill rotWithShape="0">
                <a:blip r:embed="rId7"/>
                <a:stretch>
                  <a:fillRect l="-1566" r="-1342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9033847" y="3571828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847" y="3571828"/>
                <a:ext cx="250459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973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82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</p:spPr>
            <p:txBody>
              <a:bodyPr/>
              <a:lstStyle/>
              <a:p>
                <a:r>
                  <a:rPr lang="pt-BR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 de modo 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dirty="0" smtClean="0"/>
                  <a:t> seja mínimo.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  <a:blipFill rotWithShape="0">
                <a:blip r:embed="rId2"/>
                <a:stretch>
                  <a:fillRect l="-1043" t="-4706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3681030" y="2721337"/>
                <a:ext cx="4072012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030" y="2721337"/>
                <a:ext cx="4072012" cy="8990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838200" y="3898975"/>
                <a:ext cx="10515600" cy="474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Obtenção das derivadas parciais de z em relação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8975"/>
                <a:ext cx="10515600" cy="474552"/>
              </a:xfrm>
              <a:prstGeom prst="rect">
                <a:avLst/>
              </a:prstGeom>
              <a:blipFill rotWithShape="0">
                <a:blip r:embed="rId4"/>
                <a:stretch>
                  <a:fillRect l="-1043" t="-29870" b="-311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17800" y="4402251"/>
                <a:ext cx="3542188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00" y="4402251"/>
                <a:ext cx="3542188" cy="9025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017800" y="5333530"/>
                <a:ext cx="3257880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00" y="5333530"/>
                <a:ext cx="3257880" cy="879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8827825" y="4643084"/>
            <a:ext cx="3101193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9126125" y="4809809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125" y="4809809"/>
                <a:ext cx="2724785" cy="553998"/>
              </a:xfrm>
              <a:prstGeom prst="rect">
                <a:avLst/>
              </a:prstGeom>
              <a:blipFill rotWithShape="0">
                <a:blip r:embed="rId7"/>
                <a:stretch>
                  <a:fillRect l="-1342" r="-1566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9126125" y="5625109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125" y="5625109"/>
                <a:ext cx="250459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973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331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201200" y="4099179"/>
            <a:ext cx="11912691" cy="25435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201200" y="2601983"/>
            <a:ext cx="11912692" cy="1351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8152" y="222381"/>
            <a:ext cx="8674247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816091" y="1681473"/>
                <a:ext cx="10515600" cy="474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Igualar as derivadas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dirty="0" smtClean="0"/>
                  <a:t> a 0</a:t>
                </a:r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91" y="1681473"/>
                <a:ext cx="10515600" cy="474552"/>
              </a:xfrm>
              <a:prstGeom prst="rect">
                <a:avLst/>
              </a:prstGeom>
              <a:blipFill rotWithShape="0">
                <a:blip r:embed="rId2"/>
                <a:stretch>
                  <a:fillRect l="-1043" b="-589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348902" y="2689816"/>
                <a:ext cx="5299912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02" y="2689816"/>
                <a:ext cx="5299912" cy="11679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6979761" y="2640697"/>
                <a:ext cx="3661643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761" y="2640697"/>
                <a:ext cx="3661643" cy="11679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5507165" y="4799772"/>
                <a:ext cx="2671629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165" y="4799772"/>
                <a:ext cx="2671629" cy="11423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178152" y="4799772"/>
                <a:ext cx="4837606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52" y="4799772"/>
                <a:ext cx="4837606" cy="11423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8789529" y="4725255"/>
                <a:ext cx="3402470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529" y="4725255"/>
                <a:ext cx="3402470" cy="11423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9038070" y="658569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9140565" y="825294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565" y="825294"/>
                <a:ext cx="272478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1342" r="-1566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9140565" y="1640594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565" y="1640594"/>
                <a:ext cx="2504595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973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ta para a direita 3"/>
          <p:cNvSpPr/>
          <p:nvPr/>
        </p:nvSpPr>
        <p:spPr>
          <a:xfrm>
            <a:off x="6032133" y="2950849"/>
            <a:ext cx="705850" cy="64588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a direita 14"/>
          <p:cNvSpPr/>
          <p:nvPr/>
        </p:nvSpPr>
        <p:spPr>
          <a:xfrm>
            <a:off x="5038806" y="5097897"/>
            <a:ext cx="538964" cy="54611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 para a direita 17"/>
          <p:cNvSpPr/>
          <p:nvPr/>
        </p:nvSpPr>
        <p:spPr>
          <a:xfrm>
            <a:off x="8288847" y="5097896"/>
            <a:ext cx="538964" cy="54611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098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07397" y="3393738"/>
            <a:ext cx="11900563" cy="19114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34918" y="5486400"/>
            <a:ext cx="11900563" cy="130241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72702" y="302178"/>
            <a:ext cx="6839465" cy="1325563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7907410" y="2282003"/>
                <a:ext cx="2794739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410" y="2282003"/>
                <a:ext cx="2794739" cy="8990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1665110" y="2254616"/>
                <a:ext cx="2552237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110" y="2254616"/>
                <a:ext cx="2552237" cy="8798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2076890" y="3691336"/>
                <a:ext cx="1728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1. 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890" y="3691336"/>
                <a:ext cx="1728678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3333" r="-187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/>
          <p:cNvSpPr txBox="1"/>
          <p:nvPr/>
        </p:nvSpPr>
        <p:spPr>
          <a:xfrm>
            <a:off x="4762011" y="3876002"/>
            <a:ext cx="2323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3 tratamentos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2076889" y="4169801"/>
                <a:ext cx="173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2. 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889" y="4169801"/>
                <a:ext cx="1733551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3115" r="-190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2076888" y="4756500"/>
                <a:ext cx="173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3. 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888" y="4756500"/>
                <a:ext cx="1733551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3115" r="-190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7859951" y="3691336"/>
                <a:ext cx="2794739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951" y="3691336"/>
                <a:ext cx="2794739" cy="8990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185721" y="5821664"/>
            <a:ext cx="5625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</a:rPr>
              <a:t>Número de equações normais: 3 + 1 = 4</a:t>
            </a:r>
          </a:p>
          <a:p>
            <a:r>
              <a:rPr lang="pt-BR" sz="2000" dirty="0" smtClean="0">
                <a:solidFill>
                  <a:schemeClr val="bg1"/>
                </a:solidFill>
              </a:rPr>
              <a:t>Generalizando – Número de equações normais: t + 1</a:t>
            </a:r>
            <a:endParaRPr lang="pt-BR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7013293" y="5821664"/>
                <a:ext cx="48430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smtClean="0">
                    <a:solidFill>
                      <a:schemeClr val="bg1"/>
                    </a:solidFill>
                  </a:rPr>
                  <a:t>Número de incógnitas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): 3 +1 = 4</a:t>
                </a:r>
              </a:p>
              <a:p>
                <a:r>
                  <a:rPr lang="pt-BR" sz="2000" dirty="0" smtClean="0">
                    <a:solidFill>
                      <a:schemeClr val="bg1"/>
                    </a:solidFill>
                  </a:rPr>
                  <a:t>Generalizando – Número de incógnitas: t + 1</a:t>
                </a:r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293" y="5821664"/>
                <a:ext cx="4843057" cy="707886"/>
              </a:xfrm>
              <a:prstGeom prst="rect">
                <a:avLst/>
              </a:prstGeom>
              <a:blipFill>
                <a:blip r:embed="rId8"/>
                <a:stretch>
                  <a:fillRect l="-1258" t="-7759" r="-377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ângulo 18"/>
          <p:cNvSpPr/>
          <p:nvPr/>
        </p:nvSpPr>
        <p:spPr>
          <a:xfrm>
            <a:off x="9202573" y="46150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9305068" y="212875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068" y="212875"/>
                <a:ext cx="2724785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1342" r="-1566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/>
              <p:cNvSpPr txBox="1"/>
              <p:nvPr/>
            </p:nvSpPr>
            <p:spPr>
              <a:xfrm>
                <a:off x="9305068" y="1028175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068" y="1028175"/>
                <a:ext cx="2504595" cy="553998"/>
              </a:xfrm>
              <a:prstGeom prst="rect">
                <a:avLst/>
              </a:prstGeom>
              <a:blipFill rotWithShape="0">
                <a:blip r:embed="rId10"/>
                <a:stretch>
                  <a:fillRect l="-973" t="-1099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46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/>
          <p:cNvSpPr/>
          <p:nvPr/>
        </p:nvSpPr>
        <p:spPr>
          <a:xfrm>
            <a:off x="157063" y="2509062"/>
            <a:ext cx="11900563" cy="409963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4325926" y="3202585"/>
            <a:ext cx="4084906" cy="329706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57063" y="488499"/>
            <a:ext cx="11900563" cy="19114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2026556" y="786097"/>
                <a:ext cx="1728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556" y="786097"/>
                <a:ext cx="1728678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13115" r="-186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/>
          <p:cNvSpPr txBox="1"/>
          <p:nvPr/>
        </p:nvSpPr>
        <p:spPr>
          <a:xfrm>
            <a:off x="4711677" y="970763"/>
            <a:ext cx="2323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3 tratamentos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2026555" y="1264562"/>
                <a:ext cx="173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555" y="1264562"/>
                <a:ext cx="1733551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3115" r="-1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2026554" y="1851261"/>
                <a:ext cx="173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554" y="1851261"/>
                <a:ext cx="1733551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3333" r="-1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7809617" y="786097"/>
                <a:ext cx="2794739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17" y="786097"/>
                <a:ext cx="2794739" cy="89902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/>
              <p:cNvSpPr txBox="1"/>
              <p:nvPr/>
            </p:nvSpPr>
            <p:spPr>
              <a:xfrm>
                <a:off x="4312755" y="2635026"/>
                <a:ext cx="3952236" cy="477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smtClean="0">
                    <a:solidFill>
                      <a:schemeClr val="bg1"/>
                    </a:solidFill>
                  </a:rPr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=1, 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</a:t>
                </a:r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CaixaDeTexto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755" y="2635026"/>
                <a:ext cx="3952236" cy="477247"/>
              </a:xfrm>
              <a:prstGeom prst="rect">
                <a:avLst/>
              </a:prstGeom>
              <a:blipFill rotWithShape="0">
                <a:blip r:embed="rId6"/>
                <a:stretch>
                  <a:fillRect l="-1541" t="-96203" b="-1417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ângulo 31"/>
              <p:cNvSpPr/>
              <p:nvPr/>
            </p:nvSpPr>
            <p:spPr>
              <a:xfrm>
                <a:off x="5207135" y="3240957"/>
                <a:ext cx="22083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1. 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tâ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35" y="3240957"/>
                <a:ext cx="2208360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12000" r="-21547" b="-1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/>
              <p:cNvSpPr/>
              <p:nvPr/>
            </p:nvSpPr>
            <p:spPr>
              <a:xfrm>
                <a:off x="5207134" y="3890564"/>
                <a:ext cx="22225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2. 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tâ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34" y="3890564"/>
                <a:ext cx="2222595" cy="461665"/>
              </a:xfrm>
              <a:prstGeom prst="rect">
                <a:avLst/>
              </a:prstGeom>
              <a:blipFill rotWithShape="0">
                <a:blip r:embed="rId8"/>
                <a:stretch>
                  <a:fillRect t="-11842" r="-21096" b="-13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ângulo 33"/>
              <p:cNvSpPr/>
              <p:nvPr/>
            </p:nvSpPr>
            <p:spPr>
              <a:xfrm>
                <a:off x="5207134" y="4669456"/>
                <a:ext cx="22225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3. 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Retâ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34" y="4669456"/>
                <a:ext cx="2222595" cy="461665"/>
              </a:xfrm>
              <a:prstGeom prst="rect">
                <a:avLst/>
              </a:prstGeom>
              <a:blipFill rotWithShape="0">
                <a:blip r:embed="rId9"/>
                <a:stretch>
                  <a:fillRect t="-11842" r="-210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aixaDeTexto 34"/>
          <p:cNvSpPr txBox="1"/>
          <p:nvPr/>
        </p:nvSpPr>
        <p:spPr>
          <a:xfrm>
            <a:off x="6124629" y="354982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+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6124629" y="425553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+</a:t>
            </a:r>
            <a:endParaRPr lang="pt-BR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/>
              <p:cNvSpPr txBox="1"/>
              <p:nvPr/>
            </p:nvSpPr>
            <p:spPr>
              <a:xfrm>
                <a:off x="4487642" y="5444634"/>
                <a:ext cx="3661387" cy="988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aixaDe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642" y="5444634"/>
                <a:ext cx="3661387" cy="9887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aixaDeTexto 37"/>
          <p:cNvSpPr txBox="1"/>
          <p:nvPr/>
        </p:nvSpPr>
        <p:spPr>
          <a:xfrm>
            <a:off x="6111868" y="506485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=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9062529" y="2697527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/>
              <p:cNvSpPr txBox="1"/>
              <p:nvPr/>
            </p:nvSpPr>
            <p:spPr>
              <a:xfrm>
                <a:off x="9165024" y="2864252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CaixaDeTexto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024" y="2864252"/>
                <a:ext cx="2724785" cy="553998"/>
              </a:xfrm>
              <a:prstGeom prst="rect">
                <a:avLst/>
              </a:prstGeom>
              <a:blipFill rotWithShape="0">
                <a:blip r:embed="rId11"/>
                <a:stretch>
                  <a:fillRect l="-1342" r="-1566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/>
              <p:cNvSpPr txBox="1"/>
              <p:nvPr/>
            </p:nvSpPr>
            <p:spPr>
              <a:xfrm>
                <a:off x="9165024" y="3679552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CaixaDeTexto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024" y="3679552"/>
                <a:ext cx="2504595" cy="553998"/>
              </a:xfrm>
              <a:prstGeom prst="rect">
                <a:avLst/>
              </a:prstGeom>
              <a:blipFill rotWithShape="0">
                <a:blip r:embed="rId12"/>
                <a:stretch>
                  <a:fillRect l="-973" t="-1111" r="-2920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72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Repetição</a:t>
            </a:r>
            <a:r>
              <a:rPr lang="pt-BR" dirty="0" smtClean="0"/>
              <a:t>: consiste em aplicar o mesmo tratamento a várias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Permite </a:t>
            </a:r>
            <a:r>
              <a:rPr lang="pt-BR" dirty="0"/>
              <a:t>o</a:t>
            </a:r>
            <a:r>
              <a:rPr lang="pt-BR" dirty="0" smtClean="0"/>
              <a:t>bter a estimativa do erro experimental e da variância ambiental V(M)</a:t>
            </a:r>
          </a:p>
          <a:p>
            <a:pPr marL="0" indent="0" algn="just">
              <a:buNone/>
            </a:pP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3048000" y="4584334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5225143" y="4005940"/>
            <a:ext cx="1734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Experimento 1</a:t>
            </a:r>
          </a:p>
        </p:txBody>
      </p:sp>
    </p:spTree>
    <p:extLst>
      <p:ext uri="{BB962C8B-B14F-4D97-AF65-F5344CB8AC3E}">
        <p14:creationId xmlns:p14="http://schemas.microsoft.com/office/powerpoint/2010/main" val="39423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6606747" y="1173236"/>
            <a:ext cx="5255740" cy="55570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7026" y="1173237"/>
            <a:ext cx="4511579" cy="555707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112" y="-152326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Resolução de Sistemas de Equações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04118" y="1405569"/>
            <a:ext cx="4614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Sistema determinado: sistema </a:t>
            </a:r>
            <a:r>
              <a:rPr lang="pt-BR" dirty="0">
                <a:solidFill>
                  <a:schemeClr val="bg1"/>
                </a:solidFill>
              </a:rPr>
              <a:t>de equações </a:t>
            </a:r>
            <a:r>
              <a:rPr lang="pt-BR" dirty="0" smtClean="0">
                <a:solidFill>
                  <a:schemeClr val="bg1"/>
                </a:solidFill>
              </a:rPr>
              <a:t>que </a:t>
            </a:r>
            <a:r>
              <a:rPr lang="pt-BR" dirty="0">
                <a:solidFill>
                  <a:schemeClr val="bg1"/>
                </a:solidFill>
              </a:rPr>
              <a:t>apresenta uma única solução, isto é, no caso de um sistema de duas equações do 1º grau com duas incógnitas, há um único par </a:t>
            </a:r>
            <a:r>
              <a:rPr lang="pt-BR" dirty="0" smtClean="0">
                <a:solidFill>
                  <a:schemeClr val="bg1"/>
                </a:solidFill>
              </a:rPr>
              <a:t>ordenado.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434622" y="2872520"/>
            <a:ext cx="168828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x + y = 7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x</a:t>
            </a:r>
            <a:r>
              <a:rPr lang="pt-BR" sz="2400" dirty="0" smtClean="0">
                <a:solidFill>
                  <a:schemeClr val="bg1"/>
                </a:solidFill>
              </a:rPr>
              <a:t> – y = 1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2x = 8</a:t>
            </a:r>
          </a:p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x = 4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x</a:t>
            </a:r>
            <a:r>
              <a:rPr lang="pt-BR" sz="2400" dirty="0" smtClean="0">
                <a:solidFill>
                  <a:schemeClr val="bg1"/>
                </a:solidFill>
              </a:rPr>
              <a:t> + y = 7</a:t>
            </a:r>
          </a:p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4</a:t>
            </a:r>
            <a:r>
              <a:rPr lang="pt-BR" sz="2400" dirty="0" smtClean="0">
                <a:solidFill>
                  <a:schemeClr val="bg1"/>
                </a:solidFill>
              </a:rPr>
              <a:t> + y = 7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y = 7 - 4 = 3 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(</a:t>
            </a:r>
            <a:r>
              <a:rPr lang="pt-BR" sz="2400" dirty="0">
                <a:solidFill>
                  <a:srgbClr val="FF0000"/>
                </a:solidFill>
              </a:rPr>
              <a:t>x = </a:t>
            </a:r>
            <a:r>
              <a:rPr lang="pt-BR" sz="2400" dirty="0" smtClean="0">
                <a:solidFill>
                  <a:srgbClr val="FF0000"/>
                </a:solidFill>
              </a:rPr>
              <a:t>4</a:t>
            </a:r>
            <a:r>
              <a:rPr lang="pt-BR" sz="2400" dirty="0" smtClean="0">
                <a:solidFill>
                  <a:schemeClr val="bg1"/>
                </a:solidFill>
              </a:rPr>
              <a:t>; </a:t>
            </a:r>
            <a:r>
              <a:rPr lang="pt-BR" sz="2400" dirty="0">
                <a:solidFill>
                  <a:schemeClr val="bg1"/>
                </a:solidFill>
              </a:rPr>
              <a:t>y = </a:t>
            </a:r>
            <a:r>
              <a:rPr lang="pt-BR" sz="2400" dirty="0" smtClean="0">
                <a:solidFill>
                  <a:schemeClr val="bg1"/>
                </a:solidFill>
              </a:rPr>
              <a:t>3)</a:t>
            </a:r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900530" y="1371714"/>
            <a:ext cx="4639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Sistema indeterminado: sistema de equações que admite </a:t>
            </a:r>
            <a:r>
              <a:rPr lang="pt-BR" dirty="0">
                <a:solidFill>
                  <a:schemeClr val="bg1"/>
                </a:solidFill>
              </a:rPr>
              <a:t>infinitas soluções, isto é, temos infinitos pares ordenados (x, y) que satisfazem ao </a:t>
            </a:r>
            <a:r>
              <a:rPr lang="pt-BR" dirty="0" smtClean="0">
                <a:solidFill>
                  <a:schemeClr val="bg1"/>
                </a:solidFill>
              </a:rPr>
              <a:t>sistema.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683322" y="3200656"/>
            <a:ext cx="194957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x + y = 3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2x + 2y = 6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x = 3 - y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2x + 2y = 6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2(</a:t>
            </a:r>
            <a:r>
              <a:rPr lang="pt-BR" sz="2400" dirty="0" smtClean="0">
                <a:solidFill>
                  <a:srgbClr val="FF0000"/>
                </a:solidFill>
              </a:rPr>
              <a:t>3-y</a:t>
            </a:r>
            <a:r>
              <a:rPr lang="pt-BR" sz="2400" dirty="0" smtClean="0">
                <a:solidFill>
                  <a:schemeClr val="bg1"/>
                </a:solidFill>
              </a:rPr>
              <a:t>) + 2y = 6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6 – 2y +2y = 6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6 = 6 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8849631" y="3285717"/>
            <a:ext cx="285526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Se y = 2; x = 3 - 2 = 1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(x = 1; y = 2)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Se y = 1; x = 3 – 1 = 2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(x = 2; y = 1)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Se y = </a:t>
            </a:r>
            <a:r>
              <a:rPr lang="pt-BR" sz="2400" dirty="0" smtClean="0">
                <a:solidFill>
                  <a:schemeClr val="bg1"/>
                </a:solidFill>
              </a:rPr>
              <a:t>4; </a:t>
            </a:r>
            <a:r>
              <a:rPr lang="pt-BR" sz="2400" dirty="0">
                <a:solidFill>
                  <a:schemeClr val="bg1"/>
                </a:solidFill>
              </a:rPr>
              <a:t>x = 3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>
                <a:solidFill>
                  <a:schemeClr val="bg1"/>
                </a:solidFill>
              </a:rPr>
              <a:t>– </a:t>
            </a:r>
            <a:r>
              <a:rPr lang="pt-BR" sz="2400" dirty="0" smtClean="0">
                <a:solidFill>
                  <a:schemeClr val="bg1"/>
                </a:solidFill>
              </a:rPr>
              <a:t>4 </a:t>
            </a:r>
            <a:r>
              <a:rPr lang="pt-BR" sz="2400" dirty="0">
                <a:solidFill>
                  <a:schemeClr val="bg1"/>
                </a:solidFill>
              </a:rPr>
              <a:t>= </a:t>
            </a:r>
            <a:r>
              <a:rPr lang="pt-BR" sz="2400" dirty="0" smtClean="0">
                <a:solidFill>
                  <a:schemeClr val="bg1"/>
                </a:solidFill>
              </a:rPr>
              <a:t>-1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(x = -1; y = 4)</a:t>
            </a:r>
          </a:p>
        </p:txBody>
      </p:sp>
    </p:spTree>
    <p:extLst>
      <p:ext uri="{BB962C8B-B14F-4D97-AF65-F5344CB8AC3E}">
        <p14:creationId xmlns:p14="http://schemas.microsoft.com/office/powerpoint/2010/main" val="170418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7583504" y="1335994"/>
                <a:ext cx="2794739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504" y="1335994"/>
                <a:ext cx="2794739" cy="8990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1375642" y="1471032"/>
                <a:ext cx="2968184" cy="8093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16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642" y="1471032"/>
                <a:ext cx="2968184" cy="8093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347330" y="2584376"/>
            <a:ext cx="1105785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/>
              <a:t>Sistema Indeterminado</a:t>
            </a:r>
          </a:p>
          <a:p>
            <a:pPr algn="ctr"/>
            <a:endParaRPr lang="pt-BR" sz="2800" dirty="0" smtClean="0"/>
          </a:p>
          <a:p>
            <a:pPr algn="ctr"/>
            <a:r>
              <a:rPr lang="pt-BR" sz="4000" dirty="0" smtClean="0"/>
              <a:t>As equações não são independentes. </a:t>
            </a:r>
            <a:r>
              <a:rPr lang="pt-BR" sz="3600" dirty="0"/>
              <a:t>O sistema apresenta infinitas </a:t>
            </a:r>
            <a:r>
              <a:rPr lang="pt-BR" sz="3600" dirty="0" smtClean="0"/>
              <a:t>soluções</a:t>
            </a:r>
          </a:p>
          <a:p>
            <a:pPr algn="ctr"/>
            <a:endParaRPr lang="pt-BR" sz="2400" dirty="0"/>
          </a:p>
          <a:p>
            <a:pPr algn="ctr"/>
            <a:r>
              <a:rPr lang="pt-BR" sz="3600" dirty="0" smtClean="0"/>
              <a:t>Solução - Restrição: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pt-BR" sz="4000" dirty="0"/>
          </a:p>
        </p:txBody>
      </p:sp>
      <p:sp>
        <p:nvSpPr>
          <p:cNvPr id="2" name="Retângulo 1"/>
          <p:cNvSpPr/>
          <p:nvPr/>
        </p:nvSpPr>
        <p:spPr>
          <a:xfrm>
            <a:off x="1220258" y="1130597"/>
            <a:ext cx="3669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soma das I equações de tratamentos 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8103417" y="1034549"/>
            <a:ext cx="195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Equação da média </a:t>
            </a:r>
            <a:endParaRPr lang="pt-BR" dirty="0"/>
          </a:p>
        </p:txBody>
      </p:sp>
      <p:sp>
        <p:nvSpPr>
          <p:cNvPr id="31" name="Retângulo 30"/>
          <p:cNvSpPr/>
          <p:nvPr/>
        </p:nvSpPr>
        <p:spPr>
          <a:xfrm>
            <a:off x="5281060" y="1646464"/>
            <a:ext cx="1418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smtClean="0">
                <a:solidFill>
                  <a:srgbClr val="FF0000"/>
                </a:solidFill>
              </a:rPr>
              <a:t>São iguais</a:t>
            </a:r>
            <a:endParaRPr lang="pt-BR" sz="2400" dirty="0">
              <a:solidFill>
                <a:srgbClr val="FF0000"/>
              </a:solidFill>
            </a:endParaRPr>
          </a:p>
        </p:txBody>
      </p:sp>
      <p:cxnSp>
        <p:nvCxnSpPr>
          <p:cNvPr id="4" name="Conector de Seta Reta 3"/>
          <p:cNvCxnSpPr/>
          <p:nvPr/>
        </p:nvCxnSpPr>
        <p:spPr>
          <a:xfrm>
            <a:off x="4456634" y="1877297"/>
            <a:ext cx="84546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>
            <a:off x="6738036" y="1870209"/>
            <a:ext cx="84546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/>
              <p:cNvSpPr/>
              <p:nvPr/>
            </p:nvSpPr>
            <p:spPr>
              <a:xfrm>
                <a:off x="8103417" y="4826839"/>
                <a:ext cx="1747658" cy="12965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etâ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417" y="4826839"/>
                <a:ext cx="1747658" cy="129657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62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4721649" y="2179740"/>
                <a:ext cx="2846036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649" y="2179740"/>
                <a:ext cx="2846036" cy="8990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55944" y="932785"/>
            <a:ext cx="110578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2400" dirty="0"/>
          </a:p>
          <a:p>
            <a:pPr algn="ctr"/>
            <a:r>
              <a:rPr lang="pt-BR" sz="3600" dirty="0" smtClean="0"/>
              <a:t>Admitindo a Restrição: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4696001" y="3295791"/>
                <a:ext cx="2314673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001" y="3295791"/>
                <a:ext cx="2314673" cy="8990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4844856" y="4411842"/>
                <a:ext cx="1859420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856" y="4411842"/>
                <a:ext cx="1859420" cy="8990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3229232" y="5731622"/>
                <a:ext cx="5733536" cy="89954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232" y="5731622"/>
                <a:ext cx="5733536" cy="8995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8249941" y="876526"/>
                <a:ext cx="1747658" cy="12965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941" y="876526"/>
                <a:ext cx="1747658" cy="12965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/>
          <p:cNvSpPr/>
          <p:nvPr/>
        </p:nvSpPr>
        <p:spPr>
          <a:xfrm>
            <a:off x="6701458" y="2173099"/>
            <a:ext cx="866227" cy="967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>
            <a:stCxn id="15" idx="3"/>
          </p:cNvCxnSpPr>
          <p:nvPr/>
        </p:nvCxnSpPr>
        <p:spPr>
          <a:xfrm flipV="1">
            <a:off x="7567685" y="1779373"/>
            <a:ext cx="2128250" cy="8498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20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4221901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55373" y="5455535"/>
            <a:ext cx="367433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1"/>
            <a:ext cx="10515600" cy="885658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4795113" y="1781513"/>
                <a:ext cx="21353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13" y="1781513"/>
                <a:ext cx="2135392" cy="461665"/>
              </a:xfrm>
              <a:prstGeom prst="rect">
                <a:avLst/>
              </a:prstGeom>
              <a:blipFill rotWithShape="0">
                <a:blip r:embed="rId2"/>
                <a:stretch>
                  <a:fillRect t="-11842" r="-22857" b="-26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4795113" y="2655628"/>
                <a:ext cx="21436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13" y="2655628"/>
                <a:ext cx="2143600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12000" r="-22222"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/>
          <p:cNvSpPr txBox="1"/>
          <p:nvPr/>
        </p:nvSpPr>
        <p:spPr>
          <a:xfrm>
            <a:off x="4795113" y="4364846"/>
            <a:ext cx="2323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3 tratamentos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4238807" y="3375098"/>
                <a:ext cx="3343030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807" y="3375098"/>
                <a:ext cx="3343030" cy="7938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381075" y="5636768"/>
                <a:ext cx="3422925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75" y="5636768"/>
                <a:ext cx="3422925" cy="7938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4360882" y="5641894"/>
                <a:ext cx="3473835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82" y="5641894"/>
                <a:ext cx="3473835" cy="7938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9111956" y="1881981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1566" r="-1342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976" r="-3171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4634203" y="904887"/>
                <a:ext cx="2552237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203" y="904887"/>
                <a:ext cx="2552237" cy="87985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ângulo 25"/>
          <p:cNvSpPr/>
          <p:nvPr/>
        </p:nvSpPr>
        <p:spPr>
          <a:xfrm>
            <a:off x="8229219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/>
              <p:cNvSpPr/>
              <p:nvPr/>
            </p:nvSpPr>
            <p:spPr>
              <a:xfrm>
                <a:off x="8245211" y="5636768"/>
                <a:ext cx="3473835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tâ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211" y="5636768"/>
                <a:ext cx="3473835" cy="7938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649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/>
          <p:cNvSpPr txBox="1"/>
          <p:nvPr/>
        </p:nvSpPr>
        <p:spPr>
          <a:xfrm>
            <a:off x="4773848" y="2068213"/>
            <a:ext cx="2323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3 tratamentos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1094827" y="4001420"/>
                <a:ext cx="4205447" cy="67691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7" y="4001420"/>
                <a:ext cx="4205447" cy="67691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786808" y="1431096"/>
                <a:ext cx="10566991" cy="554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sz="24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400" dirty="0"/>
                  <a:t>) de modo </a:t>
                </a:r>
                <a:r>
                  <a:rPr lang="pt-BR" sz="2400" dirty="0" smtClean="0"/>
                  <a:t>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sz="2400" dirty="0" smtClean="0"/>
                  <a:t> seja mínimo.</a:t>
                </a:r>
                <a:endParaRPr lang="pt-BR" sz="24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08" y="1431096"/>
                <a:ext cx="10566991" cy="554319"/>
              </a:xfrm>
              <a:prstGeom prst="rect">
                <a:avLst/>
              </a:prstGeom>
              <a:blipFill>
                <a:blip r:embed="rId3"/>
                <a:stretch>
                  <a:fillRect t="-2198"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094825" y="5035268"/>
                <a:ext cx="4205447" cy="67691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5" y="5035268"/>
                <a:ext cx="4205447" cy="6769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94826" y="5949412"/>
                <a:ext cx="4205447" cy="67691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3.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6" y="5949412"/>
                <a:ext cx="4205447" cy="67691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5844900" y="5083807"/>
                <a:ext cx="2957669" cy="707886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900" y="5083807"/>
                <a:ext cx="295766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9162306" y="5083807"/>
                <a:ext cx="2919710" cy="707886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306" y="5083807"/>
                <a:ext cx="2919710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6387473" y="5727878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9792992" y="5718579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cxnSp>
        <p:nvCxnSpPr>
          <p:cNvPr id="5" name="Conector de seta reta 4"/>
          <p:cNvCxnSpPr/>
          <p:nvPr/>
        </p:nvCxnSpPr>
        <p:spPr>
          <a:xfrm>
            <a:off x="8317660" y="3912973"/>
            <a:ext cx="3149410" cy="13180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29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203406" y="5362914"/>
            <a:ext cx="11568464" cy="1302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2987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(constante). (efeito fixo)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do tratamento (efeito pode ser fixo ou aleatório).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pt-B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</a:t>
                </a:r>
                <a:r>
                  <a:rPr lang="pt-BR" dirty="0" err="1" smtClean="0"/>
                  <a:t>aleaório</a:t>
                </a:r>
                <a:r>
                  <a:rPr lang="pt-BR" dirty="0" smtClean="0"/>
                  <a:t>)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2987421"/>
              </a:xfrm>
              <a:prstGeom prst="rect">
                <a:avLst/>
              </a:prstGeom>
              <a:blipFill rotWithShape="0">
                <a:blip r:embed="rId3"/>
                <a:stretch>
                  <a:fillRect l="-506" t="-1020" r="-225" b="-6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499728" y="5349044"/>
                <a:ext cx="3027239" cy="561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5349044"/>
                <a:ext cx="3027239" cy="56188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4216816" y="5340100"/>
                <a:ext cx="3403944" cy="561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−(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816" y="5340100"/>
                <a:ext cx="3403944" cy="56188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4216815" y="6297779"/>
                <a:ext cx="14379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815" y="6297779"/>
                <a:ext cx="1437958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3115" r="-237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085022" y="6300479"/>
                <a:ext cx="13866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022" y="6300479"/>
                <a:ext cx="1386662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3333" r="-11404"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8626355" y="5340099"/>
                <a:ext cx="2447208" cy="565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pt-B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355" y="5340099"/>
                <a:ext cx="2447208" cy="56592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3649470" y="5456212"/>
            <a:ext cx="444843" cy="3586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7928048" y="5441729"/>
            <a:ext cx="444843" cy="3586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baixo 13"/>
          <p:cNvSpPr/>
          <p:nvPr/>
        </p:nvSpPr>
        <p:spPr>
          <a:xfrm rot="10800000">
            <a:off x="6572407" y="5916726"/>
            <a:ext cx="411892" cy="3868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73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0622" y="109752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Aplicação do Modelo Matemático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596557" y="1266764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557" y="1266764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ângulo 4"/>
          <p:cNvSpPr/>
          <p:nvPr/>
        </p:nvSpPr>
        <p:spPr>
          <a:xfrm>
            <a:off x="730389" y="1945996"/>
            <a:ext cx="108381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/>
              <a:t>Facilita muito a boa compreensão do assunto considerar um exemplo teórico no qual, conhecidos os termos do segundo membro do modelo, obtemos as observações. (Pimentel Gomes, 1990)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730389" y="2877854"/>
            <a:ext cx="10768914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bg1"/>
                </a:solidFill>
              </a:rPr>
              <a:t>Exemplo didático: Foram avaliados três genótipos em DIC com duas repetições quanto a produtividade (kg ha</a:t>
            </a:r>
            <a:r>
              <a:rPr lang="pt-BR" sz="2400" baseline="30000" dirty="0" smtClean="0">
                <a:solidFill>
                  <a:schemeClr val="bg1"/>
                </a:solidFill>
              </a:rPr>
              <a:t>-1</a:t>
            </a:r>
            <a:r>
              <a:rPr lang="pt-BR" sz="2400" dirty="0" smtClean="0">
                <a:solidFill>
                  <a:schemeClr val="bg1"/>
                </a:solidFill>
              </a:rPr>
              <a:t>)</a:t>
            </a:r>
            <a:endParaRPr lang="pt-BR" sz="2400" baseline="30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0687016"/>
                  </p:ext>
                </p:extLst>
              </p:nvPr>
            </p:nvGraphicFramePr>
            <p:xfrm>
              <a:off x="2183130" y="3860864"/>
              <a:ext cx="7956000" cy="29155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4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Tratamento (i)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Efeitos</a:t>
                          </a:r>
                          <a:r>
                            <a:rPr lang="pt-BR" baseline="0" dirty="0" smtClean="0"/>
                            <a:t> de tratamento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+ 600 = 4800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-500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– 500 = 3700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-100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– 100 = 4100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1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sz="1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pt-BR" sz="1800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𝟔𝟎𝟎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𝟓𝟎𝟎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𝟏𝟎𝟎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pt-BR" sz="1800" b="1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  <m:r>
                                <a:rPr lang="pt-BR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3,2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3∗2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dirty="0" smtClean="0">
                              <a:solidFill>
                                <a:srgbClr val="FF0000"/>
                              </a:solidFill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800+3700+4100</m:t>
                                  </m:r>
                                </m:num>
                                <m:den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3∗2</m:t>
                                  </m:r>
                                </m:den>
                              </m:f>
                              <m:r>
                                <a:rPr lang="pt-BR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=4200</m:t>
                              </m:r>
                            </m:oMath>
                          </a14:m>
                          <a:endParaRPr lang="pt-BR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0687016"/>
                  </p:ext>
                </p:extLst>
              </p:nvPr>
            </p:nvGraphicFramePr>
            <p:xfrm>
              <a:off x="2183130" y="3860864"/>
              <a:ext cx="7956000" cy="29155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4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70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Tratamento (i)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6406" t="-4545" r="-175000" b="-33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5659" t="-4545" r="-599" b="-33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+ 600 = 4800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-500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– 500 = 3700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-100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– 100 = 4100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32459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7" t="-160215" r="-105329" b="-107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5659" t="-160215" r="-599" b="-1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7254757" y="3339519"/>
                <a:ext cx="17483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= 4200 </a:t>
                </a:r>
                <a:r>
                  <a:rPr lang="pt-BR" dirty="0">
                    <a:solidFill>
                      <a:schemeClr val="bg1"/>
                    </a:solidFill>
                  </a:rPr>
                  <a:t>kg ha</a:t>
                </a:r>
                <a:r>
                  <a:rPr lang="pt-BR" baseline="30000" dirty="0">
                    <a:solidFill>
                      <a:schemeClr val="bg1"/>
                    </a:solidFill>
                  </a:rPr>
                  <a:t>-1</a:t>
                </a:r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757" y="3339519"/>
                <a:ext cx="1748364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166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0934" y="104154"/>
            <a:ext cx="7828005" cy="802007"/>
          </a:xfrm>
        </p:spPr>
        <p:txBody>
          <a:bodyPr/>
          <a:lstStyle/>
          <a:p>
            <a:pPr algn="ctr"/>
            <a:r>
              <a:rPr lang="pt-BR" dirty="0" smtClean="0"/>
              <a:t>Aplicação do Modelo Matemático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575433" y="226202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33" y="226202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/>
          <p:cNvSpPr txBox="1"/>
          <p:nvPr/>
        </p:nvSpPr>
        <p:spPr>
          <a:xfrm>
            <a:off x="565632" y="937369"/>
            <a:ext cx="10768914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bg1"/>
                </a:solidFill>
              </a:rPr>
              <a:t>Exemplo didático: Foram avaliados três genótipos em DIC com duas repetições quanto a produtividade (kg ha</a:t>
            </a:r>
            <a:r>
              <a:rPr lang="pt-BR" sz="2400" baseline="30000" dirty="0" smtClean="0">
                <a:solidFill>
                  <a:schemeClr val="bg1"/>
                </a:solidFill>
              </a:rPr>
              <a:t>-1</a:t>
            </a:r>
            <a:r>
              <a:rPr lang="pt-BR" sz="2400" dirty="0" smtClean="0">
                <a:solidFill>
                  <a:schemeClr val="bg1"/>
                </a:solidFill>
              </a:rPr>
              <a:t>)</a:t>
            </a:r>
            <a:endParaRPr lang="pt-BR" sz="2400" baseline="30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263880"/>
                  </p:ext>
                </p:extLst>
              </p:nvPr>
            </p:nvGraphicFramePr>
            <p:xfrm>
              <a:off x="895146" y="2687741"/>
              <a:ext cx="10066926" cy="352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7564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7564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75642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2412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Parcelas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Tratamentos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Repetição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8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=70</m:t>
                                </m:r>
                              </m:oMath>
                            </m:oMathPara>
                          </a14:m>
                          <a:endParaRPr lang="pt-B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+ 600 </a:t>
                          </a:r>
                          <a:r>
                            <a:rPr lang="pt-BR" baseline="0" dirty="0" smtClean="0"/>
                            <a:t>+70 = 4870</a:t>
                          </a:r>
                          <a:endParaRPr lang="pt-BR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=−80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4200+600-80 = 4720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-500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=30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r>
                            <a:rPr lang="pt-BR" baseline="0" dirty="0" smtClean="0"/>
                            <a:t> -500 +30 = 3730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-500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=60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4200 -500 + 60 = 3760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-100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=−40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4200 -100 -40 = 4060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-100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=55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4200 -100 +55 = 4155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263880"/>
                  </p:ext>
                </p:extLst>
              </p:nvPr>
            </p:nvGraphicFramePr>
            <p:xfrm>
              <a:off x="895146" y="2687741"/>
              <a:ext cx="10066926" cy="352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000"/>
                    <a:gridCol w="1404000"/>
                    <a:gridCol w="1152000"/>
                    <a:gridCol w="1375642"/>
                    <a:gridCol w="1375642"/>
                    <a:gridCol w="1375642"/>
                    <a:gridCol w="2412000"/>
                  </a:tblGrid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Parcelas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Tratamentos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Repetição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56637" t="-6024" r="-376991" b="-6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56637" t="-6024" r="-276991" b="-6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6024" r="-176991" b="-6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17677" t="-6024" r="-1010" b="-603614"/>
                          </a:stretch>
                        </a:blipFill>
                      </a:tcPr>
                    </a:tc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106024" r="-176991" b="-5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+ 600 </a:t>
                          </a:r>
                          <a:r>
                            <a:rPr lang="pt-BR" baseline="0" dirty="0" smtClean="0"/>
                            <a:t>+70 = 4870</a:t>
                          </a:r>
                          <a:endParaRPr lang="pt-BR" dirty="0" smtClean="0"/>
                        </a:p>
                      </a:txBody>
                      <a:tcPr anchor="ctr"/>
                    </a:tc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206024" r="-176991" b="-4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4200+600-80 = 4720</a:t>
                          </a:r>
                          <a:endParaRPr lang="pt-BR" dirty="0"/>
                        </a:p>
                      </a:txBody>
                      <a:tcPr anchor="ctr"/>
                    </a:tc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-500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309756" r="-176991" b="-3085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r>
                            <a:rPr lang="pt-BR" baseline="0" dirty="0" smtClean="0"/>
                            <a:t> -500 +30 = 3730</a:t>
                          </a:r>
                          <a:endParaRPr lang="pt-BR" dirty="0"/>
                        </a:p>
                      </a:txBody>
                      <a:tcPr anchor="ctr"/>
                    </a:tc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-500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404819" r="-176991" b="-20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4200 -500 + 60 = 3760</a:t>
                          </a:r>
                          <a:endParaRPr lang="pt-BR" dirty="0"/>
                        </a:p>
                      </a:txBody>
                      <a:tcPr anchor="ctr"/>
                    </a:tc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-100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504819" r="-176991" b="-10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4200 -100 -40 = 4060</a:t>
                          </a:r>
                          <a:endParaRPr lang="pt-BR" dirty="0"/>
                        </a:p>
                      </a:txBody>
                      <a:tcPr anchor="ctr"/>
                    </a:tc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-100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604819" r="-176991" b="-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4200 -100 +55 = 4155</a:t>
                          </a:r>
                          <a:endParaRPr lang="pt-BR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15211" y="1352867"/>
                <a:ext cx="17483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= 4200 </a:t>
                </a:r>
                <a:r>
                  <a:rPr lang="pt-BR" dirty="0">
                    <a:solidFill>
                      <a:schemeClr val="bg1"/>
                    </a:solidFill>
                  </a:rPr>
                  <a:t>kg ha</a:t>
                </a:r>
                <a:r>
                  <a:rPr lang="pt-BR" baseline="30000" dirty="0">
                    <a:solidFill>
                      <a:schemeClr val="bg1"/>
                    </a:solidFill>
                  </a:rPr>
                  <a:t>-1</a:t>
                </a:r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211" y="1352867"/>
                <a:ext cx="1748364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747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65632" y="127244"/>
            <a:ext cx="10768914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bg1"/>
                </a:solidFill>
              </a:rPr>
              <a:t>Exemplo didático: Foram avaliados três genótipos em DIC com duas repetições quanto a produtividade (kg ha</a:t>
            </a:r>
            <a:r>
              <a:rPr lang="pt-BR" sz="2400" baseline="30000" dirty="0" smtClean="0">
                <a:solidFill>
                  <a:schemeClr val="bg1"/>
                </a:solidFill>
              </a:rPr>
              <a:t>-1</a:t>
            </a:r>
            <a:r>
              <a:rPr lang="pt-BR" sz="2400" dirty="0" smtClean="0">
                <a:solidFill>
                  <a:schemeClr val="bg1"/>
                </a:solidFill>
              </a:rPr>
              <a:t>)</a:t>
            </a:r>
            <a:endParaRPr lang="pt-BR" sz="2400" baseline="30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3793428"/>
                  </p:ext>
                </p:extLst>
              </p:nvPr>
            </p:nvGraphicFramePr>
            <p:xfrm>
              <a:off x="74698" y="1581448"/>
              <a:ext cx="12042419" cy="352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0396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1561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874341598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2107102761"/>
                        </a:ext>
                      </a:extLst>
                    </a:gridCol>
                    <a:gridCol w="3254839">
                      <a:extLst>
                        <a:ext uri="{9D8B030D-6E8A-4147-A177-3AD203B41FA5}">
                          <a16:colId xmlns:a16="http://schemas.microsoft.com/office/drawing/2014/main" val="1520797797"/>
                        </a:ext>
                      </a:extLst>
                    </a:gridCol>
                  </a:tblGrid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Parcelas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Tratamentos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Repetição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800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dirty="0" smtClean="0"/>
                            <a:t>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</m:oMath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aseline="0" dirty="0" smtClean="0"/>
                            <a:t>4870</a:t>
                          </a:r>
                          <a:endParaRPr lang="pt-B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4795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=4795 −4215,8=579,2</m:t>
                              </m:r>
                            </m:oMath>
                          </a14:m>
                          <a:r>
                            <a:rPr lang="pt-BR" dirty="0" smtClean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=4870 −4795=75</m:t>
                                </m:r>
                              </m:oMath>
                            </m:oMathPara>
                          </a14:m>
                          <a:endParaRPr lang="pt-BR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4720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4795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=4720 −4795=−75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aseline="0" dirty="0" smtClean="0"/>
                            <a:t>3730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3745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=3745−4215,8=−470,8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=3730 −3745=−15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3760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3745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=3760 −3745=15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4060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4107,5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=4107,5−4215,8=−108,3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=4060 −4107,5=−47,5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4155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4107,5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=4155 −4107,5=47,5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3793428"/>
                  </p:ext>
                </p:extLst>
              </p:nvPr>
            </p:nvGraphicFramePr>
            <p:xfrm>
              <a:off x="74698" y="1581448"/>
              <a:ext cx="12042419" cy="352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0396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1561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874341598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2107102761"/>
                        </a:ext>
                      </a:extLst>
                    </a:gridCol>
                    <a:gridCol w="3254839">
                      <a:extLst>
                        <a:ext uri="{9D8B030D-6E8A-4147-A177-3AD203B41FA5}">
                          <a16:colId xmlns:a16="http://schemas.microsoft.com/office/drawing/2014/main" val="1520797797"/>
                        </a:ext>
                      </a:extLst>
                    </a:gridCol>
                  </a:tblGrid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Parcelas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Tratamentos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Repetição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8806" t="-6024" r="-939552" b="-6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4940" t="-6024" r="-658434" b="-6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0000" t="-6024" r="-96937" b="-6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6024" r="-749" b="-603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aseline="0" dirty="0" smtClean="0"/>
                            <a:t>4870</a:t>
                          </a:r>
                          <a:endParaRPr lang="pt-B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4795</a:t>
                          </a:r>
                          <a:endParaRPr lang="pt-B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0000" t="-106024" r="-96937" b="-5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106024" r="-749" b="-503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4720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4795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206024" r="-749" b="-403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aseline="0" dirty="0" smtClean="0"/>
                            <a:t>3730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3745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0000" t="-309756" r="-96937" b="-3085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309756" r="-749" b="-3085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3760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3745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404819" r="-749" b="-2048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4060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4107,5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0000" t="-504819" r="-96937" b="-10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504819" r="-749" b="-1048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4155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4107,5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604819" r="-749" b="-48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880377" y="542742"/>
                <a:ext cx="17483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= 4200 </a:t>
                </a:r>
                <a:r>
                  <a:rPr lang="pt-BR" dirty="0">
                    <a:solidFill>
                      <a:schemeClr val="bg1"/>
                    </a:solidFill>
                  </a:rPr>
                  <a:t>kg ha</a:t>
                </a:r>
                <a:r>
                  <a:rPr lang="pt-BR" baseline="30000" dirty="0">
                    <a:solidFill>
                      <a:schemeClr val="bg1"/>
                    </a:solidFill>
                  </a:rPr>
                  <a:t>-1</a:t>
                </a:r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377" y="542742"/>
                <a:ext cx="1748364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313080" y="5497527"/>
                <a:ext cx="11478321" cy="89954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4870+4720+3730+3760+4060+4155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=4215,8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80" y="5497527"/>
                <a:ext cx="11478321" cy="899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53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806129"/>
              </p:ext>
            </p:extLst>
          </p:nvPr>
        </p:nvGraphicFramePr>
        <p:xfrm>
          <a:off x="504672" y="1516517"/>
          <a:ext cx="9878060" cy="36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2575">
                  <a:extLst>
                    <a:ext uri="{9D8B030D-6E8A-4147-A177-3AD203B41FA5}">
                      <a16:colId xmlns:a16="http://schemas.microsoft.com/office/drawing/2014/main" val="2144371078"/>
                    </a:ext>
                  </a:extLst>
                </a:gridCol>
                <a:gridCol w="1591097">
                  <a:extLst>
                    <a:ext uri="{9D8B030D-6E8A-4147-A177-3AD203B41FA5}">
                      <a16:colId xmlns:a16="http://schemas.microsoft.com/office/drawing/2014/main" val="2015969703"/>
                    </a:ext>
                  </a:extLst>
                </a:gridCol>
                <a:gridCol w="1591097">
                  <a:extLst>
                    <a:ext uri="{9D8B030D-6E8A-4147-A177-3AD203B41FA5}">
                      <a16:colId xmlns:a16="http://schemas.microsoft.com/office/drawing/2014/main" val="4212667146"/>
                    </a:ext>
                  </a:extLst>
                </a:gridCol>
                <a:gridCol w="1591097">
                  <a:extLst>
                    <a:ext uri="{9D8B030D-6E8A-4147-A177-3AD203B41FA5}">
                      <a16:colId xmlns:a16="http://schemas.microsoft.com/office/drawing/2014/main" val="2825475281"/>
                    </a:ext>
                  </a:extLst>
                </a:gridCol>
                <a:gridCol w="1591097">
                  <a:extLst>
                    <a:ext uri="{9D8B030D-6E8A-4147-A177-3AD203B41FA5}">
                      <a16:colId xmlns:a16="http://schemas.microsoft.com/office/drawing/2014/main" val="1486213309"/>
                    </a:ext>
                  </a:extLst>
                </a:gridCol>
                <a:gridCol w="1591097">
                  <a:extLst>
                    <a:ext uri="{9D8B030D-6E8A-4147-A177-3AD203B41FA5}">
                      <a16:colId xmlns:a16="http://schemas.microsoft.com/office/drawing/2014/main" val="1495109217"/>
                    </a:ext>
                  </a:extLst>
                </a:gridCol>
              </a:tblGrid>
              <a:tr h="6120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 smtClean="0">
                          <a:effectLst/>
                        </a:rPr>
                        <a:t>Tratamentos</a:t>
                      </a:r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Repetições</a:t>
                      </a:r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83305"/>
                  </a:ext>
                </a:extLst>
              </a:tr>
              <a:tr h="612000">
                <a:tc vMerge="1">
                  <a:txBody>
                    <a:bodyPr/>
                    <a:lstStyle/>
                    <a:p>
                      <a:pPr algn="l" fontAlgn="b"/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2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3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4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 dirty="0">
                          <a:effectLst/>
                        </a:rPr>
                        <a:t>5</a:t>
                      </a:r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88297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A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2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2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0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1244433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B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0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0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069229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C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12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10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14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17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36964138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D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 dirty="0">
                          <a:effectLst/>
                        </a:rPr>
                        <a:t>7</a:t>
                      </a:r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9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15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8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 dirty="0">
                          <a:effectLst/>
                        </a:rPr>
                        <a:t>10</a:t>
                      </a:r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6053077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504672" y="135952"/>
            <a:ext cx="10768914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bg1"/>
                </a:solidFill>
              </a:rPr>
              <a:t>Foram avaliados quatro cultivares de pêssego quanto ao enraizamento de raízes. O experimento foi instalado em um viveiro de modo que foi conduzido em DIC com cinco repetições e parcelas com 20 estacas. </a:t>
            </a:r>
            <a:endParaRPr lang="pt-BR" sz="2400" baseline="30000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332617" y="6252349"/>
            <a:ext cx="4519749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400" dirty="0" err="1" smtClean="0">
                <a:solidFill>
                  <a:schemeClr val="bg1"/>
                </a:solidFill>
              </a:rPr>
              <a:t>Barbin</a:t>
            </a:r>
            <a:r>
              <a:rPr lang="pt-BR" sz="2400" dirty="0" smtClean="0">
                <a:solidFill>
                  <a:schemeClr val="bg1"/>
                </a:solidFill>
              </a:rPr>
              <a:t>, 2003 – </a:t>
            </a:r>
            <a:r>
              <a:rPr lang="pt-BR" sz="2400" dirty="0" err="1" smtClean="0">
                <a:solidFill>
                  <a:schemeClr val="bg1"/>
                </a:solidFill>
              </a:rPr>
              <a:t>pg</a:t>
            </a:r>
            <a:r>
              <a:rPr lang="pt-BR" sz="2400" dirty="0" smtClean="0">
                <a:solidFill>
                  <a:schemeClr val="bg1"/>
                </a:solidFill>
              </a:rPr>
              <a:t>: 14 – 15 e 26 -27</a:t>
            </a:r>
            <a:endParaRPr lang="pt-BR" sz="2400" baseline="30000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04672" y="5358150"/>
            <a:ext cx="9878060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bg1"/>
                </a:solidFill>
              </a:rPr>
              <a:t>Apresente: a) Um possível sorteio; b) modelo estatístico; c) as estimativas dos efeitos do modelo.</a:t>
            </a:r>
            <a:endParaRPr lang="pt-BR" sz="2400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872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8335" y="1634032"/>
            <a:ext cx="11171274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Casualização</a:t>
            </a:r>
            <a:r>
              <a:rPr lang="pt-BR" dirty="0" smtClean="0"/>
              <a:t>: consiste em distribuir ao acaso os tratamentos às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Evita que algum dos tratamentos seja sistematicamente favorecido ou desfavorecido por fatores fora de controle </a:t>
            </a:r>
            <a:r>
              <a:rPr lang="pt-BR" smtClean="0"/>
              <a:t>do pesquisador.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/>
          </p:nvPr>
        </p:nvGraphicFramePr>
        <p:xfrm>
          <a:off x="7306492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4049485" y="4447854"/>
            <a:ext cx="428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Sem Casualização </a:t>
            </a:r>
            <a:r>
              <a:rPr lang="pt-BR" sz="2000" b="1" dirty="0" err="1"/>
              <a:t>vs</a:t>
            </a:r>
            <a:r>
              <a:rPr lang="pt-BR" sz="2000" b="1" dirty="0"/>
              <a:t> Com Casualização</a:t>
            </a:r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/>
          </p:nvPr>
        </p:nvGraphicFramePr>
        <p:xfrm>
          <a:off x="2664823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9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Análise de Variância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pt-BR" dirty="0" smtClean="0"/>
              <a:t>Análise cujo o intuito é decompor a variação total nas fontes de variação do </a:t>
            </a:r>
            <a:r>
              <a:rPr lang="pt-BR" smtClean="0"/>
              <a:t>modelo adotado.</a:t>
            </a:r>
            <a:endParaRPr lang="pt-BR" dirty="0" smtClean="0"/>
          </a:p>
          <a:p>
            <a:r>
              <a:rPr lang="pt-BR" dirty="0" smtClean="0"/>
              <a:t>O intuito é testar o efeito das fontes de variação</a:t>
            </a:r>
            <a:endParaRPr lang="pt-BR" dirty="0"/>
          </a:p>
          <a:p>
            <a:r>
              <a:rPr lang="pt-BR" dirty="0" smtClean="0"/>
              <a:t>O modelo adotado é definido pelo delineamento </a:t>
            </a:r>
            <a:r>
              <a:rPr lang="pt-BR" smtClean="0"/>
              <a:t>estatístico utilizado.</a:t>
            </a:r>
            <a:endParaRPr lang="pt-BR" dirty="0" smtClean="0"/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543105" y="3604777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105" y="3604777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2765998" y="4776515"/>
          <a:ext cx="6660000" cy="1462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FV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SQ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QM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 smtClean="0">
                          <a:effectLst/>
                        </a:rPr>
                        <a:t>Tratamento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18061.37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2006.82 </a:t>
                      </a:r>
                      <a:r>
                        <a:rPr lang="pt-BR" sz="1600" u="none" strike="noStrike" dirty="0" smtClean="0">
                          <a:effectLst/>
                        </a:rPr>
                        <a:t>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Resíduo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75.27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3.76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 smtClean="0">
                          <a:effectLst/>
                        </a:rPr>
                        <a:t>Média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81,97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684669" y="4086464"/>
            <a:ext cx="666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mtClean="0"/>
              <a:t>Tabela 1. </a:t>
            </a:r>
            <a:r>
              <a:rPr lang="pt-BR" dirty="0" smtClean="0"/>
              <a:t>Resumo da análise de variância do percentual de absorção de água de dez linhagens </a:t>
            </a:r>
            <a:r>
              <a:rPr lang="pt-BR" smtClean="0"/>
              <a:t>de feijão. 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2684669" y="6238790"/>
            <a:ext cx="66600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</a:rPr>
              <a:t>ns, </a:t>
            </a:r>
            <a:r>
              <a:rPr lang="en-US" sz="1200" dirty="0">
                <a:latin typeface="Times New Roman" panose="02020603050405020304" pitchFamily="18" charset="0"/>
              </a:rPr>
              <a:t>** </a:t>
            </a:r>
            <a:r>
              <a:rPr lang="en-US" sz="1200" dirty="0" smtClean="0">
                <a:latin typeface="Times New Roman" panose="02020603050405020304" pitchFamily="18" charset="0"/>
              </a:rPr>
              <a:t>e *: </a:t>
            </a:r>
            <a:r>
              <a:rPr lang="en-US" sz="1200" dirty="0" err="1" smtClean="0">
                <a:latin typeface="Times New Roman" panose="02020603050405020304" pitchFamily="18" charset="0"/>
              </a:rPr>
              <a:t>não</a:t>
            </a:r>
            <a:r>
              <a:rPr lang="en-US" sz="1200" dirty="0" smtClean="0">
                <a:latin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200" dirty="0" smtClean="0">
                <a:latin typeface="Times New Roman" panose="02020603050405020304" pitchFamily="18" charset="0"/>
              </a:rPr>
              <a:t> e </a:t>
            </a:r>
            <a:r>
              <a:rPr lang="en-US" sz="12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200" dirty="0" smtClean="0">
                <a:latin typeface="Times New Roman" panose="02020603050405020304" pitchFamily="18" charset="0"/>
              </a:rPr>
              <a:t> a 1% e 5</a:t>
            </a:r>
            <a:r>
              <a:rPr lang="en-US" sz="1200" smtClean="0">
                <a:latin typeface="Times New Roman" panose="02020603050405020304" pitchFamily="18" charset="0"/>
              </a:rPr>
              <a:t>%, respectivamente. </a:t>
            </a:r>
            <a:endParaRPr lang="en-US" sz="12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862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Pressuposições quando ao modelo</a:t>
                </a:r>
              </a:p>
              <a:p>
                <a:pPr lvl="1"/>
                <a:r>
                  <a:rPr lang="pt-BR" dirty="0" smtClean="0"/>
                  <a:t>Os efeitos dos modelos devem ser aditivos</a:t>
                </a:r>
              </a:p>
              <a:p>
                <a:pPr lvl="1"/>
                <a:r>
                  <a:rPr lang="pt-BR" dirty="0" smtClean="0"/>
                  <a:t>Os erros experimentais devem ser normalmente distribuídos, independentes, com média zero e </a:t>
                </a:r>
                <a:r>
                  <a:rPr lang="pt-BR" smtClean="0"/>
                  <a:t>variância comum.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𝑁𝐼𝐷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lvl="2"/>
                <a:r>
                  <a:rPr lang="pt-BR" dirty="0" smtClean="0"/>
                  <a:t>Os erros tem distribuição normal</a:t>
                </a:r>
              </a:p>
              <a:p>
                <a:pPr lvl="2"/>
                <a:r>
                  <a:rPr lang="pt-BR" dirty="0" smtClean="0"/>
                  <a:t>Os erros não são correlacionados</a:t>
                </a:r>
              </a:p>
              <a:p>
                <a:pPr lvl="2"/>
                <a:r>
                  <a:rPr lang="pt-BR" dirty="0" smtClean="0"/>
                  <a:t>A média dos erros é zero</a:t>
                </a:r>
              </a:p>
              <a:p>
                <a:pPr lvl="2"/>
                <a:r>
                  <a:rPr lang="pt-BR" dirty="0" smtClean="0"/>
                  <a:t>Todos os erros têm a mesma variância – homogeneidade de variâncias</a:t>
                </a:r>
              </a:p>
              <a:p>
                <a:pPr lvl="2"/>
                <a:endParaRPr lang="pt-BR" dirty="0"/>
              </a:p>
              <a:p>
                <a:r>
                  <a:rPr lang="pt-BR" dirty="0" smtClean="0"/>
                  <a:t>Importância: As pressuposições sobre a normalidade dos erros é necessária para validar os testes </a:t>
                </a:r>
                <a:r>
                  <a:rPr lang="pt-BR" smtClean="0"/>
                  <a:t>de hipóteses.</a:t>
                </a:r>
                <a:endParaRPr lang="pt-BR" dirty="0" smtClean="0"/>
              </a:p>
              <a:p>
                <a:pPr lvl="2"/>
                <a:endParaRPr lang="pt-BR" dirty="0" smtClean="0"/>
              </a:p>
              <a:p>
                <a:pPr marL="914400" lvl="2" indent="0">
                  <a:buNone/>
                </a:pPr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754" b="-7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81"/>
          <p:cNvSpPr txBox="1">
            <a:spLocks noChangeArrowheads="1"/>
          </p:cNvSpPr>
          <p:nvPr/>
        </p:nvSpPr>
        <p:spPr bwMode="auto">
          <a:xfrm>
            <a:off x="1461247" y="1385795"/>
            <a:ext cx="96998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2400" dirty="0" err="1">
                <a:latin typeface="+mn-lt"/>
                <a:cs typeface="+mn-cs"/>
              </a:rPr>
              <a:t>Em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caso</a:t>
            </a:r>
            <a:r>
              <a:rPr lang="en-US" altLang="en-US" sz="2400" dirty="0">
                <a:latin typeface="+mn-lt"/>
                <a:cs typeface="+mn-cs"/>
              </a:rPr>
              <a:t> de </a:t>
            </a:r>
            <a:r>
              <a:rPr lang="en-US" altLang="en-US" sz="2400" dirty="0" err="1">
                <a:latin typeface="+mn-lt"/>
                <a:cs typeface="+mn-cs"/>
              </a:rPr>
              <a:t>violações</a:t>
            </a:r>
            <a:r>
              <a:rPr lang="en-US" altLang="en-US" sz="2400" dirty="0">
                <a:latin typeface="+mn-lt"/>
                <a:cs typeface="+mn-cs"/>
              </a:rPr>
              <a:t> dos </a:t>
            </a:r>
            <a:r>
              <a:rPr lang="en-US" altLang="en-US" sz="2400" dirty="0" err="1">
                <a:latin typeface="+mn-lt"/>
                <a:cs typeface="+mn-cs"/>
              </a:rPr>
              <a:t>requisitos</a:t>
            </a:r>
            <a:r>
              <a:rPr lang="en-US" altLang="en-US" sz="2400" dirty="0">
                <a:latin typeface="+mn-lt"/>
                <a:cs typeface="+mn-cs"/>
              </a:rPr>
              <a:t> da </a:t>
            </a:r>
            <a:r>
              <a:rPr lang="en-US" altLang="en-US" sz="2400" dirty="0" smtClean="0">
                <a:latin typeface="+mn-lt"/>
                <a:cs typeface="+mn-cs"/>
              </a:rPr>
              <a:t>ANOVA</a:t>
            </a:r>
            <a:r>
              <a:rPr lang="en-US" altLang="en-US" sz="2400" dirty="0">
                <a:latin typeface="+mn-lt"/>
                <a:cs typeface="+mn-cs"/>
              </a:rPr>
              <a:t>, as </a:t>
            </a:r>
            <a:r>
              <a:rPr lang="en-US" altLang="en-US" sz="2400" dirty="0" err="1">
                <a:latin typeface="+mn-lt"/>
                <a:cs typeface="+mn-cs"/>
              </a:rPr>
              <a:t>conclusões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obtidas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podem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não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ter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 smtClean="0">
                <a:latin typeface="+mn-lt"/>
                <a:cs typeface="+mn-cs"/>
              </a:rPr>
              <a:t>validade</a:t>
            </a:r>
            <a:r>
              <a:rPr lang="en-US" altLang="en-US" sz="2400" dirty="0" smtClean="0">
                <a:latin typeface="+mn-lt"/>
                <a:cs typeface="+mn-cs"/>
              </a:rPr>
              <a:t>.</a:t>
            </a:r>
            <a:endParaRPr lang="en-US" altLang="en-US" sz="2400" dirty="0">
              <a:latin typeface="+mn-lt"/>
              <a:cs typeface="+mn-cs"/>
            </a:endParaRPr>
          </a:p>
        </p:txBody>
      </p:sp>
      <p:sp>
        <p:nvSpPr>
          <p:cNvPr id="22555" name="Text Box 159">
            <a:extLst/>
          </p:cNvPr>
          <p:cNvSpPr txBox="1">
            <a:spLocks noChangeArrowheads="1"/>
          </p:cNvSpPr>
          <p:nvPr/>
        </p:nvSpPr>
        <p:spPr bwMode="auto">
          <a:xfrm>
            <a:off x="1461247" y="2876571"/>
            <a:ext cx="1045284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dirty="0" err="1"/>
              <a:t>Transformação</a:t>
            </a:r>
            <a:r>
              <a:rPr lang="en-US" sz="2000" dirty="0"/>
              <a:t> dos dados</a:t>
            </a:r>
          </a:p>
          <a:p>
            <a:pPr algn="just">
              <a:buFontTx/>
              <a:buChar char="•"/>
              <a:defRPr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dirty="0" err="1"/>
              <a:t>Modelos</a:t>
            </a:r>
            <a:r>
              <a:rPr lang="en-US" sz="2000" dirty="0"/>
              <a:t> </a:t>
            </a:r>
            <a:r>
              <a:rPr lang="en-US" sz="2000" dirty="0" err="1"/>
              <a:t>lineares</a:t>
            </a:r>
            <a:r>
              <a:rPr lang="en-US" sz="2000" dirty="0"/>
              <a:t> </a:t>
            </a:r>
            <a:r>
              <a:rPr lang="en-US" sz="2000" dirty="0" err="1"/>
              <a:t>generalizados</a:t>
            </a:r>
            <a:endParaRPr lang="en-US" sz="2000" dirty="0"/>
          </a:p>
          <a:p>
            <a:pPr indent="-914400" algn="just">
              <a:defRPr/>
            </a:pPr>
            <a:r>
              <a:rPr lang="en-US" sz="2000" dirty="0"/>
              <a:t>	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Testes </a:t>
            </a:r>
            <a:r>
              <a:rPr lang="en-US" sz="2000" dirty="0" err="1"/>
              <a:t>não-paramétricos</a:t>
            </a:r>
            <a:endParaRPr lang="en-US" sz="2000" dirty="0"/>
          </a:p>
          <a:p>
            <a:pPr indent="-914400" algn="just">
              <a:defRPr/>
            </a:pPr>
            <a:r>
              <a:rPr lang="pt-BR" sz="2000" dirty="0"/>
              <a:t>	CAMPOS</a:t>
            </a:r>
            <a:r>
              <a:rPr lang="pt-BR" sz="2000"/>
              <a:t>, </a:t>
            </a:r>
            <a:r>
              <a:rPr lang="pt-BR" sz="2000" smtClean="0"/>
              <a:t>H. </a:t>
            </a:r>
            <a:r>
              <a:rPr lang="pt-BR" sz="2000" dirty="0"/>
              <a:t>(</a:t>
            </a:r>
            <a:r>
              <a:rPr lang="pt-BR" sz="2000"/>
              <a:t>1983</a:t>
            </a:r>
            <a:r>
              <a:rPr lang="pt-BR" sz="2000" smtClean="0"/>
              <a:t>). </a:t>
            </a:r>
            <a:r>
              <a:rPr lang="pt-BR" sz="2000" dirty="0"/>
              <a:t>Estatística Experimental Não - Paramétrica</a:t>
            </a:r>
            <a:r>
              <a:rPr lang="pt-BR" sz="2000"/>
              <a:t>, </a:t>
            </a:r>
            <a:r>
              <a:rPr lang="pt-BR" sz="2000" smtClean="0"/>
              <a:t>ESALQ/USP. Piracicaba.</a:t>
            </a:r>
            <a:endParaRPr lang="en-US" sz="20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864325" y="398163"/>
            <a:ext cx="10515600" cy="847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mtClean="0"/>
              <a:t>Modelo Matemático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032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/>
      <p:bldP spid="2255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9"/>
          <p:cNvSpPr txBox="1">
            <a:spLocks noChangeArrowheads="1"/>
          </p:cNvSpPr>
          <p:nvPr/>
        </p:nvSpPr>
        <p:spPr bwMode="auto">
          <a:xfrm>
            <a:off x="2062163" y="104047"/>
            <a:ext cx="8248650" cy="76944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alt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Transformação dos dados</a:t>
            </a:r>
          </a:p>
        </p:txBody>
      </p:sp>
      <p:graphicFrame>
        <p:nvGraphicFramePr>
          <p:cNvPr id="108708" name="Group 164">
            <a:extLst/>
          </p:cNvPr>
          <p:cNvGraphicFramePr>
            <a:graphicFrameLocks noGrp="1"/>
          </p:cNvGraphicFramePr>
          <p:nvPr>
            <p:extLst/>
          </p:nvPr>
        </p:nvGraphicFramePr>
        <p:xfrm>
          <a:off x="3685381" y="3844926"/>
          <a:ext cx="4664075" cy="2621916"/>
        </p:xfrm>
        <a:graphic>
          <a:graphicData uri="http://schemas.openxmlformats.org/drawingml/2006/table">
            <a:tbl>
              <a:tblPr/>
              <a:tblGrid>
                <a:gridCol w="20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1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Transformação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Recomendação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Raiz quadrada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Dados de contagem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Logarítimica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Dados de contagem e Não aditividade do modelo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1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Arco seno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Proporções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5866" name="Picture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2357438"/>
            <a:ext cx="7105650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6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81"/>
          <a:stretch>
            <a:fillRect/>
          </a:stretch>
        </p:blipFill>
        <p:spPr bwMode="auto">
          <a:xfrm>
            <a:off x="4152900" y="1012825"/>
            <a:ext cx="3729038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2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8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1555" y="92894"/>
            <a:ext cx="11435954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aditividade dos efeitos </a:t>
            </a:r>
            <a:r>
              <a:rPr lang="pt-BR" dirty="0"/>
              <a:t>dos </a:t>
            </a:r>
            <a:r>
              <a:rPr lang="pt-BR" dirty="0" smtClean="0"/>
              <a:t>modelos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/>
          </p:nvPr>
        </p:nvGraphicFramePr>
        <p:xfrm>
          <a:off x="1598565" y="2671462"/>
          <a:ext cx="833683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000">
                  <a:extLst>
                    <a:ext uri="{9D8B030D-6E8A-4147-A177-3AD203B41FA5}">
                      <a16:colId xmlns:a16="http://schemas.microsoft.com/office/drawing/2014/main" val="526758670"/>
                    </a:ext>
                  </a:extLst>
                </a:gridCol>
                <a:gridCol w="1067749">
                  <a:extLst>
                    <a:ext uri="{9D8B030D-6E8A-4147-A177-3AD203B41FA5}">
                      <a16:colId xmlns:a16="http://schemas.microsoft.com/office/drawing/2014/main" val="904437843"/>
                    </a:ext>
                  </a:extLst>
                </a:gridCol>
                <a:gridCol w="1628503">
                  <a:extLst>
                    <a:ext uri="{9D8B030D-6E8A-4147-A177-3AD203B41FA5}">
                      <a16:colId xmlns:a16="http://schemas.microsoft.com/office/drawing/2014/main" val="4266241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73365556"/>
                    </a:ext>
                  </a:extLst>
                </a:gridCol>
                <a:gridCol w="1288868">
                  <a:extLst>
                    <a:ext uri="{9D8B030D-6E8A-4147-A177-3AD203B41FA5}">
                      <a16:colId xmlns:a16="http://schemas.microsoft.com/office/drawing/2014/main" val="2847643783"/>
                    </a:ext>
                  </a:extLst>
                </a:gridCol>
                <a:gridCol w="955710">
                  <a:extLst>
                    <a:ext uri="{9D8B030D-6E8A-4147-A177-3AD203B41FA5}">
                      <a16:colId xmlns:a16="http://schemas.microsoft.com/office/drawing/2014/main" val="2974832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FV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GL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SQ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QM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P-valor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36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Blocos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39951212,25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133170070,75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2,33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576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Tratamentos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17083489,25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5694496,42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0,99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&lt;.0001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128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Erro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51533996,25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5725999,58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8404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    Não aditividade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51440431,50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51440431,50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4398,27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&lt;.0001</a:t>
                      </a:r>
                      <a:r>
                        <a:rPr lang="en-US" sz="18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29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    Resíduo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93564,75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11695,59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95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108568697,75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71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Média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1021,12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671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CV(%)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234,34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5812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219845" y="1468758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845" y="1468758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/>
          <p:cNvSpPr txBox="1"/>
          <p:nvPr/>
        </p:nvSpPr>
        <p:spPr>
          <a:xfrm>
            <a:off x="1598565" y="2074915"/>
            <a:ext cx="857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Análise de variância do número de </a:t>
            </a:r>
            <a:r>
              <a:rPr lang="pt-BR" dirty="0" err="1" smtClean="0"/>
              <a:t>nematóides</a:t>
            </a:r>
            <a:r>
              <a:rPr lang="pt-BR" dirty="0" smtClean="0"/>
              <a:t> por plantas de figo, obtido no experimento de época de inoculação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4103063" y="6118163"/>
                <a:ext cx="33278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𝑚𝑜𝑑𝑒𝑙𝑜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é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𝑎𝑑𝑖𝑡𝑖𝑣𝑜</m:t>
                      </m:r>
                    </m:oMath>
                  </m:oMathPara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063" y="6118163"/>
                <a:ext cx="3327834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50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219845" y="1566789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845" y="1566789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331467" y="2522868"/>
                <a:ext cx="7050776" cy="1098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𝑆𝑄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𝑁𝐴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∗[</m:t>
                          </m:r>
                          <m:nary>
                            <m:naryPr>
                              <m:chr m:val="∑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..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sz="28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sz="2800" i="1" smtClean="0">
                                          <a:latin typeface="Cambria Math" panose="02040503050406030204" pitchFamily="18" charset="0"/>
                                        </a:rPr>
                                        <m:t>..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]²</m:t>
                              </m:r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𝑆𝑄𝑇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𝑆𝑄𝐵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67" y="2522868"/>
                <a:ext cx="7050776" cy="1098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321277" y="5031724"/>
                <a:ext cx="3637983" cy="972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𝑄𝑀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𝑁𝐴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𝑄𝐸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𝑆𝑄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𝑁𝐴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𝐺𝐿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77" y="5031724"/>
                <a:ext cx="3637983" cy="9722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355773" y="4505559"/>
              <a:ext cx="6427994" cy="178441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30456">
                      <a:extLst>
                        <a:ext uri="{9D8B030D-6E8A-4147-A177-3AD203B41FA5}">
                          <a16:colId xmlns:a16="http://schemas.microsoft.com/office/drawing/2014/main" val="1160411450"/>
                        </a:ext>
                      </a:extLst>
                    </a:gridCol>
                    <a:gridCol w="1266891">
                      <a:extLst>
                        <a:ext uri="{9D8B030D-6E8A-4147-A177-3AD203B41FA5}">
                          <a16:colId xmlns:a16="http://schemas.microsoft.com/office/drawing/2014/main" val="4289860504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07954219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796126753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658171849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4065172691"/>
                        </a:ext>
                      </a:extLst>
                    </a:gridCol>
                  </a:tblGrid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Tratamento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Repetições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3836393"/>
                      </a:ext>
                    </a:extLst>
                  </a:tr>
                  <a:tr h="18288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2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3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4163484782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90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10925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1147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1564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1390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3756.5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953364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180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192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151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181.25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289841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270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87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77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183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118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116.25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795971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360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30.5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659915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2808.25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349.5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507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419.75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16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6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6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pt-BR" sz="1600" u="none" strike="noStrike" dirty="0" smtClean="0">
                              <a:effectLst/>
                            </a:rPr>
                            <a:t>1021.125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40411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2847669"/>
                  </p:ext>
                </p:extLst>
              </p:nvPr>
            </p:nvGraphicFramePr>
            <p:xfrm>
              <a:off x="5355773" y="4505559"/>
              <a:ext cx="6427994" cy="178441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30456">
                      <a:extLst>
                        <a:ext uri="{9D8B030D-6E8A-4147-A177-3AD203B41FA5}">
                          <a16:colId xmlns:a16="http://schemas.microsoft.com/office/drawing/2014/main" val="1160411450"/>
                        </a:ext>
                      </a:extLst>
                    </a:gridCol>
                    <a:gridCol w="1266891">
                      <a:extLst>
                        <a:ext uri="{9D8B030D-6E8A-4147-A177-3AD203B41FA5}">
                          <a16:colId xmlns:a16="http://schemas.microsoft.com/office/drawing/2014/main" val="4289860504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07954219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796126753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658171849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4065172691"/>
                        </a:ext>
                      </a:extLst>
                    </a:gridCol>
                  </a:tblGrid>
                  <a:tr h="25146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Tratamento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Repetições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425871" t="-9639" r="-995" b="-2759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3836393"/>
                      </a:ext>
                    </a:extLst>
                  </a:tr>
                  <a:tr h="25146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2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3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4163484782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90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10925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1147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1564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1390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3756.5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953364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180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192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151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181.25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2898413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270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87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77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183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118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116.25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7959716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360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30.5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6599159"/>
                      </a:ext>
                    </a:extLst>
                  </a:tr>
                  <a:tr h="27565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538" t="-568889" r="-468817" b="-4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2808.25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349.5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507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419.75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425871" t="-568889" r="-995" b="-4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40411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CaixaDeTexto 11"/>
          <p:cNvSpPr txBox="1"/>
          <p:nvPr/>
        </p:nvSpPr>
        <p:spPr>
          <a:xfrm>
            <a:off x="5355774" y="3859228"/>
            <a:ext cx="6427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Número de nematoides por vasos infectando plantas de figo em diferentes datas </a:t>
            </a:r>
            <a:r>
              <a:rPr lang="pt-BR" smtClean="0"/>
              <a:t>de inoculação.</a:t>
            </a:r>
            <a:endParaRPr lang="pt-BR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252549" y="62447"/>
            <a:ext cx="11625942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aditividade dos efeitos </a:t>
            </a:r>
            <a:r>
              <a:rPr lang="pt-BR" dirty="0"/>
              <a:t>dos </a:t>
            </a:r>
            <a:r>
              <a:rPr lang="pt-BR" dirty="0" smtClean="0"/>
              <a:t>modelos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321277" y="4019415"/>
                <a:ext cx="40666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77" y="4019415"/>
                <a:ext cx="4066626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93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3227312" y="1495387"/>
                <a:ext cx="58952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80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𝑟𝑎𝑛𝑠𝑓𝑜𝑟𝑚𝑎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𝑙𝑜𝑔𝑎𝑟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í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𝑡𝑚𝑖𝑐𝑎</m:t>
                    </m:r>
                  </m:oMath>
                </a14:m>
                <a:r>
                  <a:rPr lang="pt-BR" sz="2800" dirty="0" smtClean="0"/>
                  <a:t> – log(x)</a:t>
                </a:r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312" y="1495387"/>
                <a:ext cx="5895204" cy="523220"/>
              </a:xfrm>
              <a:prstGeom prst="rect">
                <a:avLst/>
              </a:prstGeom>
              <a:blipFill>
                <a:blip r:embed="rId2"/>
                <a:stretch>
                  <a:fillRect t="-10465" r="-1241" b="-325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/>
          <p:cNvSpPr txBox="1"/>
          <p:nvPr/>
        </p:nvSpPr>
        <p:spPr>
          <a:xfrm>
            <a:off x="2960917" y="2213308"/>
            <a:ext cx="6427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Logaritmo do número de nematoides por vasos infectando plantas de figo em diferentes datas de inoculação.</a:t>
            </a:r>
            <a:endParaRPr lang="pt-BR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322217" y="62447"/>
            <a:ext cx="11392411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aditividade dos efeitos </a:t>
            </a:r>
            <a:r>
              <a:rPr lang="pt-BR" dirty="0"/>
              <a:t>dos </a:t>
            </a:r>
            <a:r>
              <a:rPr lang="pt-BR" dirty="0" smtClean="0"/>
              <a:t>modelos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065961" y="2859639"/>
              <a:ext cx="6182544" cy="178441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21617">
                      <a:extLst>
                        <a:ext uri="{9D8B030D-6E8A-4147-A177-3AD203B41FA5}">
                          <a16:colId xmlns:a16="http://schemas.microsoft.com/office/drawing/2014/main" val="3884833706"/>
                        </a:ext>
                      </a:extLst>
                    </a:gridCol>
                    <a:gridCol w="1144915">
                      <a:extLst>
                        <a:ext uri="{9D8B030D-6E8A-4147-A177-3AD203B41FA5}">
                          <a16:colId xmlns:a16="http://schemas.microsoft.com/office/drawing/2014/main" val="2826942140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2539502833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222441074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951279140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602851596"/>
                        </a:ext>
                      </a:extLst>
                    </a:gridCol>
                  </a:tblGrid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Tratamento</a:t>
                          </a:r>
                        </a:p>
                      </a:txBody>
                      <a:tcPr marL="7620" marR="7620" marT="7620" marB="0" anchor="ctr"/>
                    </a:tc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8831003"/>
                      </a:ext>
                    </a:extLst>
                  </a:tr>
                  <a:tr h="18288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9761159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4.0384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3.0596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3.1942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3.1430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3.3588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48944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2.2833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2.1790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2.3820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2.1492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2.2484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41512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1.9395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1.8865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2.2625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2.0719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2.0401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78933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1.4624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1.3617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1.6021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1.4758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380263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2.4309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2.1217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2.3602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2.2103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2.2808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74094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4433846"/>
                  </p:ext>
                </p:extLst>
              </p:nvPr>
            </p:nvGraphicFramePr>
            <p:xfrm>
              <a:off x="3065961" y="2859639"/>
              <a:ext cx="6182544" cy="178441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21617">
                      <a:extLst>
                        <a:ext uri="{9D8B030D-6E8A-4147-A177-3AD203B41FA5}">
                          <a16:colId xmlns:a16="http://schemas.microsoft.com/office/drawing/2014/main" val="3884833706"/>
                        </a:ext>
                      </a:extLst>
                    </a:gridCol>
                    <a:gridCol w="1144915">
                      <a:extLst>
                        <a:ext uri="{9D8B030D-6E8A-4147-A177-3AD203B41FA5}">
                          <a16:colId xmlns:a16="http://schemas.microsoft.com/office/drawing/2014/main" val="2826942140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2539502833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222441074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951279140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602851596"/>
                        </a:ext>
                      </a:extLst>
                    </a:gridCol>
                  </a:tblGrid>
                  <a:tr h="25146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Tratamento</a:t>
                          </a:r>
                        </a:p>
                      </a:txBody>
                      <a:tcPr marL="7620" marR="7620" marT="7620" marB="0" anchor="ctr"/>
                    </a:tc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516364" t="-9639" r="-1212" b="-2759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8831003"/>
                      </a:ext>
                    </a:extLst>
                  </a:tr>
                  <a:tr h="25146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9761159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4.0384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3.0596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3.1942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3.1430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3.3588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489445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2.2833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2.1790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2.3820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2.1492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2.2484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415125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1.9395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1.8865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2.2625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2.0719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2.0401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789332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1.4624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1.3617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1.6021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1.4758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3802636"/>
                      </a:ext>
                    </a:extLst>
                  </a:tr>
                  <a:tr h="27565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595" t="-568889" r="-505952" b="-4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2.4309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2.1217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2.3602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2.2103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2.2808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74094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0479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5761" y="62447"/>
            <a:ext cx="11348868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aditividade dos efeitos </a:t>
            </a:r>
            <a:r>
              <a:rPr lang="pt-BR" dirty="0"/>
              <a:t>dos </a:t>
            </a:r>
            <a:r>
              <a:rPr lang="pt-BR" dirty="0" smtClean="0"/>
              <a:t>modelos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219845" y="1468758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845" y="1468758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/>
          <p:cNvSpPr txBox="1"/>
          <p:nvPr/>
        </p:nvSpPr>
        <p:spPr>
          <a:xfrm>
            <a:off x="1481636" y="2428759"/>
            <a:ext cx="8687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Análise de variância do logaritmo número de </a:t>
            </a:r>
            <a:r>
              <a:rPr lang="pt-BR" dirty="0" err="1" smtClean="0"/>
              <a:t>nematóides</a:t>
            </a:r>
            <a:r>
              <a:rPr lang="pt-BR" dirty="0" smtClean="0"/>
              <a:t> por plantas de figo, obtido no experimento de época de inoculação.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4103063" y="6118163"/>
                <a:ext cx="33278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𝑚𝑜𝑑𝑒𝑙𝑜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é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𝑎𝑑𝑖𝑡𝑖𝑣𝑜</m:t>
                      </m:r>
                    </m:oMath>
                  </m:oMathPara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063" y="6118163"/>
                <a:ext cx="3327834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Group 60"/>
          <p:cNvGraphicFramePr>
            <a:graphicFrameLocks noGrp="1"/>
          </p:cNvGraphicFramePr>
          <p:nvPr>
            <p:extLst/>
          </p:nvPr>
        </p:nvGraphicFramePr>
        <p:xfrm>
          <a:off x="1498327" y="3075090"/>
          <a:ext cx="8670925" cy="2689228"/>
        </p:xfrm>
        <a:graphic>
          <a:graphicData uri="http://schemas.openxmlformats.org/drawingml/2006/table">
            <a:tbl>
              <a:tblPr/>
              <a:tblGrid>
                <a:gridCol w="2376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QM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Fc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P-valor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0.23648395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Tratamentos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7.47632006 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2.49210669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53.99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&lt;.0001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Erro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0.53561403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0.0595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Não </a:t>
                      </a: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aditividade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0.166347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0.166347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3.60 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0.0942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Resíduo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0.36926703 </a:t>
                      </a: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0.04615838 </a:t>
                      </a: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8.24841803 </a:t>
                      </a: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24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477369" y="62447"/>
            <a:ext cx="11237259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homogeneidade de variâncias</a:t>
            </a:r>
            <a:br>
              <a:rPr lang="pt-BR" dirty="0" smtClean="0"/>
            </a:br>
            <a:r>
              <a:rPr lang="pt-BR" sz="3200" dirty="0" err="1" smtClean="0"/>
              <a:t>Homocedasticidade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32383" y="1818147"/>
              <a:ext cx="7404099" cy="19735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11864">
                      <a:extLst>
                        <a:ext uri="{9D8B030D-6E8A-4147-A177-3AD203B41FA5}">
                          <a16:colId xmlns:a16="http://schemas.microsoft.com/office/drawing/2014/main" val="2044554481"/>
                        </a:ext>
                      </a:extLst>
                    </a:gridCol>
                    <a:gridCol w="750575">
                      <a:extLst>
                        <a:ext uri="{9D8B030D-6E8A-4147-A177-3AD203B41FA5}">
                          <a16:colId xmlns:a16="http://schemas.microsoft.com/office/drawing/2014/main" val="3747680989"/>
                        </a:ext>
                      </a:extLst>
                    </a:gridCol>
                    <a:gridCol w="750575">
                      <a:extLst>
                        <a:ext uri="{9D8B030D-6E8A-4147-A177-3AD203B41FA5}">
                          <a16:colId xmlns:a16="http://schemas.microsoft.com/office/drawing/2014/main" val="1326695562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7045803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1846159826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631671769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159465209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849816041"/>
                        </a:ext>
                      </a:extLst>
                    </a:gridCol>
                  </a:tblGrid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Tratamentos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Repetições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440890"/>
                      </a:ext>
                    </a:extLst>
                  </a:tr>
                  <a:tr h="18288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30740349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A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2370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1687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2592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2283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2910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3020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233749.6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119566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B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1282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1527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871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1025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825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920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75558.8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93022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C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562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321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636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317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485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842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40126.17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640552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D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173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132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150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129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227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1502.267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721491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E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193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71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96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2791.867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50103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3836625"/>
                  </p:ext>
                </p:extLst>
              </p:nvPr>
            </p:nvGraphicFramePr>
            <p:xfrm>
              <a:off x="2532383" y="1818147"/>
              <a:ext cx="7404099" cy="19735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11864">
                      <a:extLst>
                        <a:ext uri="{9D8B030D-6E8A-4147-A177-3AD203B41FA5}">
                          <a16:colId xmlns:a16="http://schemas.microsoft.com/office/drawing/2014/main" val="2044554481"/>
                        </a:ext>
                      </a:extLst>
                    </a:gridCol>
                    <a:gridCol w="750575">
                      <a:extLst>
                        <a:ext uri="{9D8B030D-6E8A-4147-A177-3AD203B41FA5}">
                          <a16:colId xmlns:a16="http://schemas.microsoft.com/office/drawing/2014/main" val="3747680989"/>
                        </a:ext>
                      </a:extLst>
                    </a:gridCol>
                    <a:gridCol w="750575">
                      <a:extLst>
                        <a:ext uri="{9D8B030D-6E8A-4147-A177-3AD203B41FA5}">
                          <a16:colId xmlns:a16="http://schemas.microsoft.com/office/drawing/2014/main" val="1326695562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7045803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1846159826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631671769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159465209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849816041"/>
                        </a:ext>
                      </a:extLst>
                    </a:gridCol>
                  </a:tblGrid>
                  <a:tr h="28194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Tratamentos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Repetições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690260" t="-11828" r="-1299" b="-27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440890"/>
                      </a:ext>
                    </a:extLst>
                  </a:tr>
                  <a:tr h="28194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307403490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A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2370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1687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2592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2283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2910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3020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233749.6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1195669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B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1282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1527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871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1025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825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920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75558.8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930225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C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562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321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636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317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485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842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40126.17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64055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D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173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132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150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129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227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1502.267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7214919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E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193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71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96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2791.867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50103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81"/>
              <p:cNvSpPr txBox="1">
                <a:spLocks noChangeArrowheads="1"/>
              </p:cNvSpPr>
              <p:nvPr/>
            </p:nvSpPr>
            <p:spPr bwMode="auto">
              <a:xfrm>
                <a:off x="1063212" y="3841612"/>
                <a:ext cx="9699812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just" eaLnBrk="1" hangingPunct="1"/>
                <a:r>
                  <a:rPr lang="en-US" altLang="en-US" sz="2400" dirty="0" smtClean="0">
                    <a:latin typeface="+mn-lt"/>
                    <a:cs typeface="+mn-cs"/>
                  </a:rPr>
                  <a:t>Teste de Hartley – teste do F </a:t>
                </a:r>
                <a:r>
                  <a:rPr lang="en-US" altLang="en-US" sz="2400" dirty="0" err="1" smtClean="0">
                    <a:latin typeface="+mn-lt"/>
                    <a:cs typeface="+mn-cs"/>
                  </a:rPr>
                  <a:t>máximo</a:t>
                </a:r>
                <a:endParaRPr lang="en-US" altLang="en-US" sz="2400" dirty="0" smtClean="0">
                  <a:latin typeface="+mn-lt"/>
                  <a:cs typeface="+mn-cs"/>
                </a:endParaRPr>
              </a:p>
              <a:p>
                <a:pPr algn="just" eaLnBrk="1" hangingPunct="1"/>
                <a:endParaRPr lang="en-US" altLang="en-US" sz="2400" dirty="0" smtClean="0">
                  <a:latin typeface="+mn-lt"/>
                  <a:cs typeface="+mn-cs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𝑛𝑐𝑖𝑎𝑠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h𝑜𝑚𝑜𝑔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𝑛𝑒𝑎𝑠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en-US" sz="2400" dirty="0" smtClean="0"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13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3212" y="3841612"/>
                <a:ext cx="9699812" cy="1200329"/>
              </a:xfrm>
              <a:prstGeom prst="rect">
                <a:avLst/>
              </a:prstGeom>
              <a:blipFill>
                <a:blip r:embed="rId3"/>
                <a:stretch>
                  <a:fillRect l="-942" t="-4061" b="-60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477369" y="5360125"/>
                <a:ext cx="4310091" cy="628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𝑐𝑎𝑙𝑐𝑢𝑙𝑎𝑑𝑜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233479,6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1502,267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155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5979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9" y="5360125"/>
                <a:ext cx="4310091" cy="6288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5614342" y="5472078"/>
                <a:ext cx="4792402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5%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=16,30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342" y="5472078"/>
                <a:ext cx="4792402" cy="404919"/>
              </a:xfrm>
              <a:prstGeom prst="rect">
                <a:avLst/>
              </a:prstGeom>
              <a:blipFill>
                <a:blip r:embed="rId5"/>
                <a:stretch>
                  <a:fillRect l="-1145" r="-1145" b="-257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2635289" y="6234422"/>
                <a:ext cx="6150466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altLang="en-US" dirty="0" smtClean="0">
                    <a:solidFill>
                      <a:srgbClr val="FF0000"/>
                    </a:solidFill>
                  </a:rPr>
                  <a:t>Rejeito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US" altLang="en-US" dirty="0" err="1" smtClean="0">
                    <a:solidFill>
                      <a:srgbClr val="FF0000"/>
                    </a:solidFill>
                  </a:rPr>
                  <a:t>pois</a:t>
                </a:r>
                <a:r>
                  <a:rPr lang="en-US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func>
                          <m:funcPr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5%(5,5)</m:t>
                            </m:r>
                          </m:e>
                        </m:func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=16,30</m:t>
                    </m:r>
                  </m:oMath>
                </a14:m>
                <a:r>
                  <a:rPr lang="en-US" altLang="en-US" dirty="0" smtClean="0">
                    <a:solidFill>
                      <a:srgbClr val="FF0000"/>
                    </a:solidFill>
                  </a:rPr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𝑐𝑎𝑙𝑐𝑢𝑙𝑎𝑑𝑜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BR">
                        <a:solidFill>
                          <a:srgbClr val="FF0000"/>
                        </a:solidFill>
                      </a:rPr>
                      <m:t>155</m:t>
                    </m:r>
                    <m:r>
                      <m:rPr>
                        <m:nor/>
                      </m:rPr>
                      <a:rPr lang="pt-BR" smtClean="0">
                        <a:solidFill>
                          <a:srgbClr val="FF0000"/>
                        </a:solidFill>
                      </a:rPr>
                      <m:t>.</m:t>
                    </m:r>
                    <m:r>
                      <m:rPr>
                        <m:nor/>
                      </m:rPr>
                      <a:rPr lang="pt-BR">
                        <a:solidFill>
                          <a:srgbClr val="FF0000"/>
                        </a:solidFill>
                      </a:rPr>
                      <m:t>5979</m:t>
                    </m:r>
                  </m:oMath>
                </a14:m>
                <a:endParaRPr lang="en-US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89" y="6234422"/>
                <a:ext cx="6150466" cy="396006"/>
              </a:xfrm>
              <a:prstGeom prst="rect">
                <a:avLst/>
              </a:prstGeom>
              <a:blipFill>
                <a:blip r:embed="rId6"/>
                <a:stretch>
                  <a:fillRect l="-793" t="-7692" b="-184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ângulo 8"/>
          <p:cNvSpPr/>
          <p:nvPr/>
        </p:nvSpPr>
        <p:spPr>
          <a:xfrm>
            <a:off x="2444596" y="1448815"/>
            <a:ext cx="5565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altLang="en-US" dirty="0" smtClean="0"/>
              <a:t>Número de pulgões coletados 36 horas após pulverização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211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952" y="98231"/>
            <a:ext cx="6938683" cy="662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6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15926" y="1272525"/>
            <a:ext cx="10930269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Controle Local</a:t>
            </a:r>
            <a:r>
              <a:rPr lang="pt-BR" dirty="0" smtClean="0"/>
              <a:t>: Arranjos na distribuição dos tratamentos de modo a atenuar os problemas de heterogeneidade ambiental.</a:t>
            </a:r>
          </a:p>
          <a:p>
            <a:pPr marL="0" indent="0" algn="ctr">
              <a:buNone/>
            </a:pPr>
            <a:r>
              <a:rPr lang="pt-BR" dirty="0" smtClean="0"/>
              <a:t>Restrição na casualização – </a:t>
            </a:r>
            <a:r>
              <a:rPr lang="pt-BR" dirty="0" err="1" smtClean="0"/>
              <a:t>Aleatorização</a:t>
            </a:r>
            <a:r>
              <a:rPr lang="pt-BR" dirty="0" smtClean="0"/>
              <a:t> dos tratamentos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355655" y="3188089"/>
            <a:ext cx="4059866" cy="3495635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>
            <a:off x="1401374" y="3065720"/>
            <a:ext cx="392908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34416" y="5909394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55217" y="2328668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87467" y="3267739"/>
            <a:ext cx="19848" cy="3415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42602" y="2713741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330459" y="2255270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576682" y="2871273"/>
            <a:ext cx="4033023" cy="38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3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477369" y="62447"/>
            <a:ext cx="11237259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homogeneidade de variâncias</a:t>
            </a:r>
            <a:br>
              <a:rPr lang="pt-BR" dirty="0" smtClean="0"/>
            </a:br>
            <a:r>
              <a:rPr lang="pt-BR" sz="3200" dirty="0" err="1" smtClean="0"/>
              <a:t>Homocedasticidade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81"/>
              <p:cNvSpPr txBox="1">
                <a:spLocks noChangeArrowheads="1"/>
              </p:cNvSpPr>
              <p:nvPr/>
            </p:nvSpPr>
            <p:spPr bwMode="auto">
              <a:xfrm>
                <a:off x="1063212" y="3841612"/>
                <a:ext cx="9699812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just" eaLnBrk="1" hangingPunct="1"/>
                <a:r>
                  <a:rPr lang="en-US" altLang="en-US" sz="2400" dirty="0" smtClean="0">
                    <a:latin typeface="+mn-lt"/>
                    <a:cs typeface="+mn-cs"/>
                  </a:rPr>
                  <a:t>Teste de Hartley – teste do F </a:t>
                </a:r>
                <a:r>
                  <a:rPr lang="en-US" altLang="en-US" sz="2400" dirty="0" err="1" smtClean="0">
                    <a:latin typeface="+mn-lt"/>
                    <a:cs typeface="+mn-cs"/>
                  </a:rPr>
                  <a:t>máximo</a:t>
                </a:r>
                <a:endParaRPr lang="en-US" altLang="en-US" sz="2400" dirty="0" smtClean="0">
                  <a:latin typeface="+mn-lt"/>
                  <a:cs typeface="+mn-cs"/>
                </a:endParaRPr>
              </a:p>
              <a:p>
                <a:pPr algn="just" eaLnBrk="1" hangingPunct="1"/>
                <a:endParaRPr lang="en-US" altLang="en-US" sz="2400" dirty="0" smtClean="0">
                  <a:latin typeface="+mn-lt"/>
                  <a:cs typeface="+mn-cs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𝑛𝑐𝑖𝑎𝑠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h𝑜𝑚𝑜𝑔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𝑛𝑒𝑎𝑠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en-US" sz="2400" dirty="0" smtClean="0"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13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3212" y="3841612"/>
                <a:ext cx="9699812" cy="1200329"/>
              </a:xfrm>
              <a:prstGeom prst="rect">
                <a:avLst/>
              </a:prstGeom>
              <a:blipFill>
                <a:blip r:embed="rId2"/>
                <a:stretch>
                  <a:fillRect l="-942" t="-4061" b="-60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477369" y="5360125"/>
                <a:ext cx="3936590" cy="628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𝑐𝑎𝑙𝑐𝑢𝑙𝑎𝑑𝑜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0,2488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0,0445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5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61311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9" y="5360125"/>
                <a:ext cx="3936590" cy="628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5614342" y="5472078"/>
                <a:ext cx="4792402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5%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=16,30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342" y="5472078"/>
                <a:ext cx="4792402" cy="404919"/>
              </a:xfrm>
              <a:prstGeom prst="rect">
                <a:avLst/>
              </a:prstGeom>
              <a:blipFill>
                <a:blip r:embed="rId4"/>
                <a:stretch>
                  <a:fillRect l="-1145" r="-1145" b="-257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628075" y="1915468"/>
              <a:ext cx="8570086" cy="19735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88000">
                      <a:extLst>
                        <a:ext uri="{9D8B030D-6E8A-4147-A177-3AD203B41FA5}">
                          <a16:colId xmlns:a16="http://schemas.microsoft.com/office/drawing/2014/main" val="3864349048"/>
                        </a:ext>
                      </a:extLst>
                    </a:gridCol>
                    <a:gridCol w="894798">
                      <a:extLst>
                        <a:ext uri="{9D8B030D-6E8A-4147-A177-3AD203B41FA5}">
                          <a16:colId xmlns:a16="http://schemas.microsoft.com/office/drawing/2014/main" val="4280649194"/>
                        </a:ext>
                      </a:extLst>
                    </a:gridCol>
                    <a:gridCol w="894798">
                      <a:extLst>
                        <a:ext uri="{9D8B030D-6E8A-4147-A177-3AD203B41FA5}">
                          <a16:colId xmlns:a16="http://schemas.microsoft.com/office/drawing/2014/main" val="3379474853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2715719718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534734299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2102555794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1291632004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785146194"/>
                        </a:ext>
                      </a:extLst>
                    </a:gridCol>
                  </a:tblGrid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Tratamentos</a:t>
                          </a:r>
                        </a:p>
                      </a:txBody>
                      <a:tcPr marL="7620" marR="7620" marT="7620" marB="0" anchor="ctr"/>
                    </a:tc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2068264"/>
                      </a:ext>
                    </a:extLst>
                  </a:tr>
                  <a:tr h="18288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45366083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7.43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7.86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7.73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7.98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8.01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0.0443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75361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7.16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7.33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6.93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6.82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0.0582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81871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6.33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6.46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5.76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6.18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6.74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0.1495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55840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5.15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4.84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5.01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5.42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0.0513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84222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5.26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4.26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4.41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4.13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4.56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3.78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0.2488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81880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6171947"/>
                  </p:ext>
                </p:extLst>
              </p:nvPr>
            </p:nvGraphicFramePr>
            <p:xfrm>
              <a:off x="1628075" y="1915468"/>
              <a:ext cx="8570086" cy="19735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88000">
                      <a:extLst>
                        <a:ext uri="{9D8B030D-6E8A-4147-A177-3AD203B41FA5}">
                          <a16:colId xmlns:a16="http://schemas.microsoft.com/office/drawing/2014/main" val="3864349048"/>
                        </a:ext>
                      </a:extLst>
                    </a:gridCol>
                    <a:gridCol w="894798">
                      <a:extLst>
                        <a:ext uri="{9D8B030D-6E8A-4147-A177-3AD203B41FA5}">
                          <a16:colId xmlns:a16="http://schemas.microsoft.com/office/drawing/2014/main" val="4280649194"/>
                        </a:ext>
                      </a:extLst>
                    </a:gridCol>
                    <a:gridCol w="894798">
                      <a:extLst>
                        <a:ext uri="{9D8B030D-6E8A-4147-A177-3AD203B41FA5}">
                          <a16:colId xmlns:a16="http://schemas.microsoft.com/office/drawing/2014/main" val="3379474853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2715719718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534734299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2102555794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1291632004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785146194"/>
                        </a:ext>
                      </a:extLst>
                    </a:gridCol>
                  </a:tblGrid>
                  <a:tr h="28194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Tratamentos</a:t>
                          </a:r>
                        </a:p>
                      </a:txBody>
                      <a:tcPr marL="7620" marR="7620" marT="7620" marB="0" anchor="ctr"/>
                    </a:tc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668852" t="-12903" r="-1639" b="-273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2068264"/>
                      </a:ext>
                    </a:extLst>
                  </a:tr>
                  <a:tr h="28194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45366083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7.43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7.86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7.73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7.98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8.01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0.0443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7536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7.16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7.33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6.93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6.82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0.0582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818711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6.33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6.46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5.76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6.18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6.74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0.1495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5584005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5.15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4.84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5.01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5.42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0.0513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84222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5.26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4.26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4.41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4.13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4.56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3.78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0.2488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81880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2635289" y="6234422"/>
                <a:ext cx="6414961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dirty="0" err="1" smtClean="0">
                    <a:solidFill>
                      <a:srgbClr val="FF0000"/>
                    </a:solidFill>
                  </a:rPr>
                  <a:t>Não</a:t>
                </a:r>
                <a:r>
                  <a:rPr lang="en-US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en-US" dirty="0" err="1" smtClean="0">
                    <a:solidFill>
                      <a:srgbClr val="FF0000"/>
                    </a:solidFill>
                  </a:rPr>
                  <a:t>Rejeito</a:t>
                </a:r>
                <a:r>
                  <a:rPr lang="en-US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US" altLang="en-US" dirty="0" err="1" smtClean="0">
                    <a:solidFill>
                      <a:srgbClr val="FF0000"/>
                    </a:solidFill>
                  </a:rPr>
                  <a:t>pois</a:t>
                </a:r>
                <a:r>
                  <a:rPr lang="en-US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func>
                          <m:funcPr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5%(5,5)</m:t>
                            </m:r>
                          </m:e>
                        </m:func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=16,30</m:t>
                    </m:r>
                  </m:oMath>
                </a14:m>
                <a:r>
                  <a:rPr lang="en-US" altLang="en-US" dirty="0" smtClean="0">
                    <a:solidFill>
                      <a:srgbClr val="FF0000"/>
                    </a:solidFill>
                  </a:rPr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𝑐𝑎𝑙𝑐𝑢𝑙𝑎𝑑𝑜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BR" smtClean="0">
                        <a:solidFill>
                          <a:srgbClr val="FF0000"/>
                        </a:solidFill>
                      </a:rPr>
                      <m:t>5.61311</m:t>
                    </m:r>
                  </m:oMath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89" y="6234422"/>
                <a:ext cx="6414961" cy="396006"/>
              </a:xfrm>
              <a:prstGeom prst="rect">
                <a:avLst/>
              </a:prstGeom>
              <a:blipFill>
                <a:blip r:embed="rId6"/>
                <a:stretch>
                  <a:fillRect l="-760" t="-7692" b="-184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ângulo 8"/>
          <p:cNvSpPr/>
          <p:nvPr/>
        </p:nvSpPr>
        <p:spPr>
          <a:xfrm>
            <a:off x="1523148" y="1560769"/>
            <a:ext cx="7617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altLang="en-US" dirty="0" smtClean="0"/>
              <a:t>Logaritmo natural do número de pulgões coletados 36 horas após pulverização.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734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7359584"/>
                  </p:ext>
                </p:extLst>
              </p:nvPr>
            </p:nvGraphicFramePr>
            <p:xfrm>
              <a:off x="990600" y="3248068"/>
              <a:ext cx="9868785" cy="335889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757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6015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55920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Soma de Quadrados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𝑆𝑄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Quadrado Médio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7359584"/>
                  </p:ext>
                </p:extLst>
              </p:nvPr>
            </p:nvGraphicFramePr>
            <p:xfrm>
              <a:off x="990600" y="3248068"/>
              <a:ext cx="9868785" cy="335889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757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6015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55920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725" r="-160698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725" r="-64524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100725" r="-160698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100725" r="-64524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602" t="-100725" r="-743" b="-20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200725" r="-160698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200725" r="-64524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300725" r="-160698" b="-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85477"/>
              </p:ext>
            </p:extLst>
          </p:nvPr>
        </p:nvGraphicFramePr>
        <p:xfrm>
          <a:off x="2955853" y="1370721"/>
          <a:ext cx="6243776" cy="1493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125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656049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317159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439079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943364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GL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SQ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QM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9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18061.37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2006.82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533.21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Resíduo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>
                          <a:effectLst/>
                        </a:rPr>
                        <a:t>20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75.27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3.76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Total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>
                          <a:effectLst/>
                        </a:rPr>
                        <a:t>29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18136.64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 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03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 dirty="0" smtClean="0"/>
              <a:t>Ortogonalidade do GL e das Somas de Quadrados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00" y="4424804"/>
            <a:ext cx="11624400" cy="1196274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19717" y="1800520"/>
            <a:ext cx="10515600" cy="2544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GL(total) = GL(</a:t>
            </a:r>
            <a:r>
              <a:rPr lang="pt-BR" sz="4000" dirty="0" err="1" smtClean="0"/>
              <a:t>trat</a:t>
            </a:r>
            <a:r>
              <a:rPr lang="pt-BR" sz="4000" dirty="0" smtClean="0"/>
              <a:t>) + GL(res)</a:t>
            </a:r>
          </a:p>
          <a:p>
            <a:pPr algn="ctr"/>
            <a:r>
              <a:rPr lang="pt-BR" sz="4000" dirty="0" smtClean="0"/>
              <a:t>GL(res) = GL(total) – GL(</a:t>
            </a:r>
            <a:r>
              <a:rPr lang="pt-BR" sz="4000" dirty="0" err="1" smtClean="0"/>
              <a:t>trat</a:t>
            </a:r>
            <a:r>
              <a:rPr lang="pt-BR" sz="4000" dirty="0" smtClean="0"/>
              <a:t>)</a:t>
            </a:r>
          </a:p>
          <a:p>
            <a:pPr algn="ctr"/>
            <a:r>
              <a:rPr lang="pt-BR" sz="4000" dirty="0" smtClean="0"/>
              <a:t>GL(res) = (</a:t>
            </a:r>
            <a:r>
              <a:rPr lang="pt-BR" sz="4000" dirty="0" err="1" smtClean="0"/>
              <a:t>rt</a:t>
            </a:r>
            <a:r>
              <a:rPr lang="pt-BR" sz="4000" dirty="0" smtClean="0"/>
              <a:t> -1) – (t-1) = </a:t>
            </a:r>
            <a:r>
              <a:rPr lang="pt-BR" sz="4000" dirty="0" err="1" smtClean="0"/>
              <a:t>rt</a:t>
            </a:r>
            <a:r>
              <a:rPr lang="pt-BR" sz="4000" dirty="0" smtClean="0"/>
              <a:t> -1 - t +1 = </a:t>
            </a:r>
            <a:r>
              <a:rPr lang="pt-BR" sz="4000" dirty="0" err="1" smtClean="0"/>
              <a:t>rt</a:t>
            </a:r>
            <a:r>
              <a:rPr lang="pt-BR" sz="4000" dirty="0" smtClean="0"/>
              <a:t> –t = t(r-1) </a:t>
            </a:r>
          </a:p>
          <a:p>
            <a:pPr algn="ctr"/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5721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626007" y="451276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007" y="451276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67753"/>
                  </p:ext>
                </p:extLst>
              </p:nvPr>
            </p:nvGraphicFramePr>
            <p:xfrm>
              <a:off x="297713" y="1726869"/>
              <a:ext cx="11206715" cy="153593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1991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80539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28579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272114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37641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734678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1412400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 – 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t(r-1)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67753"/>
                  </p:ext>
                </p:extLst>
              </p:nvPr>
            </p:nvGraphicFramePr>
            <p:xfrm>
              <a:off x="297713" y="1726869"/>
              <a:ext cx="11206715" cy="153593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1991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80539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28579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272114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37641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734678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1412400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22222" r="-607583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0402" t="-22222" r="-243700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6477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41121" r="-607583" b="-118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0402" t="-41121" r="-243700" b="-118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13274" t="-41121" r="-302212" b="-118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 – 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4627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204054" r="-607583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0402" t="-204054" r="-243700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625000" r="-607583" b="-4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774405" y="1691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297713" y="3903266"/>
            <a:ext cx="10515600" cy="1945991"/>
          </a:xfrm>
        </p:spPr>
        <p:txBody>
          <a:bodyPr>
            <a:normAutofit/>
          </a:bodyPr>
          <a:lstStyle/>
          <a:p>
            <a:pPr algn="just"/>
            <a:r>
              <a:rPr lang="pt-BR" sz="2400" dirty="0" smtClean="0"/>
              <a:t>Natureza do efeito de tratamento: Fixo</a:t>
            </a:r>
          </a:p>
          <a:p>
            <a:pPr lvl="1" algn="just"/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: m</a:t>
            </a:r>
            <a:r>
              <a:rPr lang="pt-BR" sz="2000" baseline="-25000" dirty="0" smtClean="0"/>
              <a:t>1</a:t>
            </a:r>
            <a:r>
              <a:rPr lang="pt-BR" sz="2000" dirty="0"/>
              <a:t> </a:t>
            </a:r>
            <a:r>
              <a:rPr lang="pt-BR" sz="2000" dirty="0" smtClean="0"/>
              <a:t>=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2</a:t>
            </a:r>
            <a:r>
              <a:rPr lang="pt-BR" sz="2000" dirty="0" smtClean="0"/>
              <a:t> = ... =</a:t>
            </a:r>
            <a:r>
              <a:rPr lang="pt-BR" sz="2000" baseline="-25000" dirty="0" smtClean="0"/>
              <a:t> </a:t>
            </a:r>
            <a:r>
              <a:rPr lang="pt-BR" sz="2000" dirty="0" err="1" smtClean="0"/>
              <a:t>m</a:t>
            </a:r>
            <a:r>
              <a:rPr lang="pt-BR" sz="2000" baseline="-25000" dirty="0" err="1" smtClean="0"/>
              <a:t>t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; todos os possíveis contrastes entre as médias dos tratamentos, são estatisticamente nulos, ao nível de probabilidade que foi executado o teste.</a:t>
            </a:r>
          </a:p>
          <a:p>
            <a:pPr lvl="1" algn="just"/>
            <a:r>
              <a:rPr lang="pt-BR" sz="2000" dirty="0" smtClean="0"/>
              <a:t>H</a:t>
            </a:r>
            <a:r>
              <a:rPr lang="pt-BR" sz="2000" baseline="-25000" dirty="0" smtClean="0"/>
              <a:t>a</a:t>
            </a:r>
            <a:r>
              <a:rPr lang="pt-BR" sz="2000" dirty="0" smtClean="0"/>
              <a:t>: não H</a:t>
            </a:r>
            <a:r>
              <a:rPr lang="pt-BR" sz="2000" baseline="-25000" dirty="0" smtClean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existe pelo menos um contraste entre as médias dos tratamentos, estatisticamente diferentes de zero, ao nível de probabilidade que foi realizado o teste. (Pelo menos uma das médias dos tratamentos difere das demais)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55527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210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728330" y="1396740"/>
            <a:ext cx="10515600" cy="503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 smtClean="0"/>
              <a:t>Tomada de decisão – Teste F</a:t>
            </a:r>
          </a:p>
          <a:p>
            <a:pPr lvl="1" algn="just"/>
            <a:r>
              <a:rPr lang="pt-BR" sz="2000" dirty="0" smtClean="0"/>
              <a:t>F não significativo (</a:t>
            </a:r>
            <a:r>
              <a:rPr lang="pt-BR" sz="2000" dirty="0" err="1" smtClean="0"/>
              <a:t>ns</a:t>
            </a:r>
            <a:r>
              <a:rPr lang="pt-BR" sz="2000" dirty="0" smtClean="0"/>
              <a:t>) – </a:t>
            </a:r>
            <a:r>
              <a:rPr lang="pt-BR" sz="2000" dirty="0"/>
              <a:t>Não rejeita H</a:t>
            </a:r>
            <a:r>
              <a:rPr lang="pt-BR" sz="2000" baseline="-25000" dirty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err="1"/>
              <a:t>m</a:t>
            </a:r>
            <a:r>
              <a:rPr lang="pt-BR" sz="2000" baseline="-25000" dirty="0" err="1"/>
              <a:t>t</a:t>
            </a:r>
            <a:r>
              <a:rPr lang="pt-BR" sz="2000" baseline="-25000" dirty="0"/>
              <a:t>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</a:p>
          <a:p>
            <a:pPr lvl="2" algn="just"/>
            <a:r>
              <a:rPr lang="pt-BR" sz="1600" dirty="0" smtClean="0"/>
              <a:t>Se F calculado &lt; F tabelado (1% ou 5%)</a:t>
            </a:r>
          </a:p>
          <a:p>
            <a:pPr lvl="2" algn="just"/>
            <a:r>
              <a:rPr lang="pt-BR" sz="1600" dirty="0" smtClean="0"/>
              <a:t>Se p-valor &gt; 5%</a:t>
            </a:r>
            <a:endParaRPr lang="pt-BR" sz="2000" dirty="0"/>
          </a:p>
          <a:p>
            <a:pPr lvl="1" algn="just"/>
            <a:endParaRPr lang="pt-BR" sz="2000" dirty="0" smtClean="0"/>
          </a:p>
          <a:p>
            <a:pPr lvl="1" algn="just"/>
            <a:r>
              <a:rPr lang="pt-BR" sz="2000" dirty="0" smtClean="0"/>
              <a:t>F </a:t>
            </a:r>
            <a:r>
              <a:rPr lang="pt-BR" sz="2000" dirty="0"/>
              <a:t>significativo (* (5%) ou ** (1%)) – Rejeita </a:t>
            </a: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. </a:t>
            </a:r>
            <a:r>
              <a:rPr lang="pt-BR" sz="2000" dirty="0"/>
              <a:t>Pelo menos uma das médias dos tratamentos difere das demais</a:t>
            </a:r>
            <a:endParaRPr lang="pt-BR" sz="2000" baseline="-25000" dirty="0"/>
          </a:p>
          <a:p>
            <a:pPr lvl="2" algn="just"/>
            <a:r>
              <a:rPr lang="pt-BR" sz="1600" dirty="0" smtClean="0"/>
              <a:t>Se F calculado ≥ F tabelado </a:t>
            </a:r>
            <a:r>
              <a:rPr lang="pt-BR" sz="1600" dirty="0"/>
              <a:t>(1% ou 5</a:t>
            </a:r>
            <a:r>
              <a:rPr lang="pt-BR" sz="1600" dirty="0" smtClean="0"/>
              <a:t>%)</a:t>
            </a:r>
          </a:p>
          <a:p>
            <a:pPr lvl="2" algn="just"/>
            <a:r>
              <a:rPr lang="pt-BR" sz="1600" dirty="0"/>
              <a:t>Se p-valor </a:t>
            </a:r>
            <a:r>
              <a:rPr lang="pt-BR" sz="1600" dirty="0" smtClean="0"/>
              <a:t>≤ </a:t>
            </a:r>
            <a:r>
              <a:rPr lang="pt-BR" sz="1600" dirty="0"/>
              <a:t>1% ou p-valor ≤</a:t>
            </a:r>
            <a:r>
              <a:rPr lang="pt-BR" sz="1600" dirty="0" smtClean="0"/>
              <a:t> </a:t>
            </a:r>
            <a:r>
              <a:rPr lang="pt-BR" sz="1600" dirty="0"/>
              <a:t>5%</a:t>
            </a:r>
            <a:endParaRPr lang="pt-BR" dirty="0"/>
          </a:p>
          <a:p>
            <a:pPr lvl="2" algn="just"/>
            <a:endParaRPr lang="pt-BR" sz="1600" baseline="-25000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150678"/>
              </p:ext>
            </p:extLst>
          </p:nvPr>
        </p:nvGraphicFramePr>
        <p:xfrm>
          <a:off x="1524000" y="4441714"/>
          <a:ext cx="8555664" cy="1005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9458">
                  <a:extLst>
                    <a:ext uri="{9D8B030D-6E8A-4147-A177-3AD203B41FA5}">
                      <a16:colId xmlns:a16="http://schemas.microsoft.com/office/drawing/2014/main" val="1553096420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841298911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656641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29707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4060452744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117298683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1520469152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94007373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FV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SQ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QM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F(5%)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F(1%)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p-valor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5438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Tratamentos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395801,91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43977,99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8,07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2,39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3,46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0,005628 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222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Resíduo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108992,35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5449,62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9256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Total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504794,27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342104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188762"/>
              </p:ext>
            </p:extLst>
          </p:nvPr>
        </p:nvGraphicFramePr>
        <p:xfrm>
          <a:off x="3444949" y="5621928"/>
          <a:ext cx="4277832" cy="1005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9458">
                  <a:extLst>
                    <a:ext uri="{9D8B030D-6E8A-4147-A177-3AD203B41FA5}">
                      <a16:colId xmlns:a16="http://schemas.microsoft.com/office/drawing/2014/main" val="1553096420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841298911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656641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29707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FV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SQ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QM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5438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Tratamentos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395801,91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43977,99 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222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Resíduo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108992,35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5449,62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9256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Total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504794,27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342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Coeficiente de variação: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=100∗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dirty="0" smtClean="0"/>
                  <a:t>Erro padrão da média: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dirty="0" smtClean="0"/>
                  <a:t>Intervalo de confiança: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6514214" y="4818063"/>
            <a:ext cx="659219" cy="588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4" idx="2"/>
          </p:cNvCxnSpPr>
          <p:nvPr/>
        </p:nvCxnSpPr>
        <p:spPr>
          <a:xfrm>
            <a:off x="6843824" y="5406398"/>
            <a:ext cx="3543" cy="340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5429222" y="5767908"/>
                <a:ext cx="31513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/>
                  <a:t>Tabela teste </a:t>
                </a:r>
                <a:r>
                  <a:rPr lang="pt-BR" sz="2400" dirty="0" smtClean="0"/>
                  <a:t>t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pt-BR" sz="2400" dirty="0" smtClean="0"/>
                  <a:t>, </a:t>
                </a:r>
                <a:r>
                  <a:rPr lang="pt-BR" sz="2400" dirty="0" smtClean="0">
                    <a:solidFill>
                      <a:srgbClr val="FF0000"/>
                    </a:solidFill>
                  </a:rPr>
                  <a:t>t(r-1)</a:t>
                </a:r>
                <a:r>
                  <a:rPr lang="pt-BR" sz="2400" dirty="0" smtClean="0"/>
                  <a:t>] </a:t>
                </a:r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22" y="5767908"/>
                <a:ext cx="3151312" cy="461665"/>
              </a:xfrm>
              <a:prstGeom prst="rect">
                <a:avLst/>
              </a:prstGeom>
              <a:blipFill>
                <a:blip r:embed="rId3"/>
                <a:stretch>
                  <a:fillRect l="-3095" t="-10526" r="-1934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de Seta Reta 7"/>
          <p:cNvCxnSpPr/>
          <p:nvPr/>
        </p:nvCxnSpPr>
        <p:spPr>
          <a:xfrm>
            <a:off x="7967331" y="6149574"/>
            <a:ext cx="3543" cy="340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7228090" y="6426573"/>
            <a:ext cx="1478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GL do resíduo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875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901" y="740886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DIC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10 cultivares de feijão quanto a capacidade de absorção de água (%)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776273"/>
              </p:ext>
            </p:extLst>
          </p:nvPr>
        </p:nvGraphicFramePr>
        <p:xfrm>
          <a:off x="8997321" y="216346"/>
          <a:ext cx="3060000" cy="65211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Repetição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104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89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124043" y="2879949"/>
            <a:ext cx="873996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Hipóteses - Efeito de Cultivar </a:t>
            </a:r>
            <a:r>
              <a:rPr lang="pt-BR" sz="2400" dirty="0"/>
              <a:t>Fixo</a:t>
            </a:r>
          </a:p>
          <a:p>
            <a:pPr lvl="1" algn="just"/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</a:t>
            </a:r>
            <a:r>
              <a:rPr lang="pt-BR" sz="2000" dirty="0" smtClean="0"/>
              <a:t>das cultivares, </a:t>
            </a:r>
            <a:r>
              <a:rPr lang="pt-BR" sz="2000" dirty="0"/>
              <a:t>são estatisticamente </a:t>
            </a:r>
            <a:r>
              <a:rPr lang="pt-BR" sz="2000" dirty="0" smtClean="0"/>
              <a:t>nulos.</a:t>
            </a:r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não H</a:t>
            </a:r>
            <a:r>
              <a:rPr lang="pt-BR" sz="2000" baseline="-25000" dirty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apresentou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15543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649353"/>
              </p:ext>
            </p:extLst>
          </p:nvPr>
        </p:nvGraphicFramePr>
        <p:xfrm>
          <a:off x="751737" y="183780"/>
          <a:ext cx="3060000" cy="65211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Repetição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104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89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3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648274"/>
              </p:ext>
            </p:extLst>
          </p:nvPr>
        </p:nvGraphicFramePr>
        <p:xfrm>
          <a:off x="6717411" y="1325525"/>
          <a:ext cx="3888000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47312475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8835347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65708053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959987936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Tabela de Dupla Entrada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75079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141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6153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96.7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17275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86.8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88.8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15111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70.1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68.6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5917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26.4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28.4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6731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107.5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581198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92.2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32802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101.3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98.7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9815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51.9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437994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94311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101.7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99.5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6204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458130"/>
              </p:ext>
            </p:extLst>
          </p:nvPr>
        </p:nvGraphicFramePr>
        <p:xfrm>
          <a:off x="188732" y="124860"/>
          <a:ext cx="6917694" cy="3093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4273">
                  <a:extLst>
                    <a:ext uri="{9D8B030D-6E8A-4147-A177-3AD203B41FA5}">
                      <a16:colId xmlns:a16="http://schemas.microsoft.com/office/drawing/2014/main" val="2307397241"/>
                    </a:ext>
                  </a:extLst>
                </a:gridCol>
                <a:gridCol w="796460">
                  <a:extLst>
                    <a:ext uri="{9D8B030D-6E8A-4147-A177-3AD203B41FA5}">
                      <a16:colId xmlns:a16="http://schemas.microsoft.com/office/drawing/2014/main" val="3573523412"/>
                    </a:ext>
                  </a:extLst>
                </a:gridCol>
                <a:gridCol w="768677">
                  <a:extLst>
                    <a:ext uri="{9D8B030D-6E8A-4147-A177-3AD203B41FA5}">
                      <a16:colId xmlns:a16="http://schemas.microsoft.com/office/drawing/2014/main" val="3312390041"/>
                    </a:ext>
                  </a:extLst>
                </a:gridCol>
                <a:gridCol w="768677">
                  <a:extLst>
                    <a:ext uri="{9D8B030D-6E8A-4147-A177-3AD203B41FA5}">
                      <a16:colId xmlns:a16="http://schemas.microsoft.com/office/drawing/2014/main" val="761119379"/>
                    </a:ext>
                  </a:extLst>
                </a:gridCol>
                <a:gridCol w="592714">
                  <a:extLst>
                    <a:ext uri="{9D8B030D-6E8A-4147-A177-3AD203B41FA5}">
                      <a16:colId xmlns:a16="http://schemas.microsoft.com/office/drawing/2014/main" val="2789978525"/>
                    </a:ext>
                  </a:extLst>
                </a:gridCol>
                <a:gridCol w="1648487">
                  <a:extLst>
                    <a:ext uri="{9D8B030D-6E8A-4147-A177-3AD203B41FA5}">
                      <a16:colId xmlns:a16="http://schemas.microsoft.com/office/drawing/2014/main" val="1125494254"/>
                    </a:ext>
                  </a:extLst>
                </a:gridCol>
                <a:gridCol w="804203">
                  <a:extLst>
                    <a:ext uri="{9D8B030D-6E8A-4147-A177-3AD203B41FA5}">
                      <a16:colId xmlns:a16="http://schemas.microsoft.com/office/drawing/2014/main" val="1305151237"/>
                    </a:ext>
                  </a:extLst>
                </a:gridCol>
                <a:gridCol w="804203">
                  <a:extLst>
                    <a:ext uri="{9D8B030D-6E8A-4147-A177-3AD203B41FA5}">
                      <a16:colId xmlns:a16="http://schemas.microsoft.com/office/drawing/2014/main" val="3893098415"/>
                    </a:ext>
                  </a:extLst>
                </a:gridCol>
              </a:tblGrid>
              <a:tr h="18288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Tabela de Dupla Entrada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722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Repetições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40943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Cultivares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Yi.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Yi.²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Variâncias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5475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92.3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96.7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286.4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82024.96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7.643333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862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86.8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88.8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87.8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263.4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69379.56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275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72.4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70.1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68.6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211.1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44563.21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70.4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3.663333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3015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28.4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78.8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6209.44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4.853333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4476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108.9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107.5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108.3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324.7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105430.09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0.493333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8767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92.2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90.7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270.3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73062.09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6.03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892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101.3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98.7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304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92416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7.023333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286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50.3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51.9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149.6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22380.16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5.203333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2475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90.4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89.9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269.3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72522.49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0.503333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339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101.7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100.4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99.5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301.6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90962.56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1.223333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731209"/>
                  </a:ext>
                </a:extLst>
              </a:tr>
              <a:tr h="21830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Y.j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821.3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814.7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823.2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solidFill>
                            <a:srgbClr val="FF0000"/>
                          </a:solidFill>
                          <a:effectLst/>
                        </a:rPr>
                        <a:t>2459.2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82.0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3.763667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312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7353575" y="1004967"/>
                <a:ext cx="4672460" cy="61254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=92,3+96,7+97,4=286,4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575" y="1004967"/>
                <a:ext cx="4672460" cy="612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188732" y="3455705"/>
                <a:ext cx="5734494" cy="603114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=92,3 +86,8+…+101,7 =821,3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3455705"/>
                <a:ext cx="5734494" cy="603114"/>
              </a:xfrm>
              <a:prstGeom prst="rect">
                <a:avLst/>
              </a:prstGeom>
              <a:blipFill>
                <a:blip r:embed="rId3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188732" y="4218061"/>
                <a:ext cx="5982587" cy="6274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=92,3 +96,7 +…+99,5=2459,2</m:t>
                      </m:r>
                    </m:oMath>
                  </m:oMathPara>
                </a14:m>
                <a:endParaRPr lang="pt-BR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4218061"/>
                <a:ext cx="5982587" cy="627479"/>
              </a:xfrm>
              <a:prstGeom prst="rect">
                <a:avLst/>
              </a:prstGeom>
              <a:blipFill>
                <a:blip r:embed="rId4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188732" y="5004782"/>
                <a:ext cx="9342473" cy="612540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)²</m:t>
                          </m:r>
                        </m:e>
                      </m:nary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=(92,3 −95,5)²+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96,7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−95,5)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²+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97,4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−95,5)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²=7,6433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5004782"/>
                <a:ext cx="9342473" cy="612540"/>
              </a:xfrm>
              <a:prstGeom prst="rect">
                <a:avLst/>
              </a:prstGeom>
              <a:blipFill>
                <a:blip r:embed="rId5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7353575" y="2366537"/>
                <a:ext cx="2811151" cy="5276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286,4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95,5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575" y="2366537"/>
                <a:ext cx="2811151" cy="5276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7123097" y="5985848"/>
                <a:ext cx="3823288" cy="43941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</m:acc>
                        </m:e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=7,6633+1+…+1,2233=3,76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097" y="5985848"/>
                <a:ext cx="3823288" cy="4394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188732" y="6005951"/>
                <a:ext cx="3430161" cy="47083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2459,2</m:t>
                          </m:r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2459,2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=82,0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6005951"/>
                <a:ext cx="3430161" cy="4708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359101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286.4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82024.96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86.8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87.8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263.4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69379.56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72.4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70.1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68.6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211.1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44563.21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28.4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6209.44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107.5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324.7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105430.09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92.2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270.3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73062.09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101.3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98.7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92416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50.3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51.9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149.6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22380.16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89.9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269.3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72522.49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101.7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99.5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301.6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90962.56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2459,2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 = 2459.2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658950.56 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359101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40741" r="-154959" b="-49629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40741" r="-536" b="-4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286.4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82024.96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86.8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87.8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263.4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69379.56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72.4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70.1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68.6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211.1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44563.21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28.4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6209.44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107.5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324.7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105430.09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92.2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270.3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73062.09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101.3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98.7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92416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50.3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51.9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149.6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22380.16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89.9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269.3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72522.49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101.7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99.5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301.6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90962.56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512" t="-301170" r="-165416" b="-117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301170" r="-154959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301170" r="-536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22756" y="6012172"/>
                <a:ext cx="8378621" cy="65614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𝑆𝑄𝑡𝑟𝑎𝑡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658950,56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 −201588,21=18061,36533</m:t>
                    </m:r>
                  </m:oMath>
                </a14:m>
                <a:r>
                  <a:rPr lang="pt-BR" dirty="0" smtClean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6012172"/>
                <a:ext cx="8378621" cy="656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3506249" y="4986870"/>
                <a:ext cx="8379537" cy="923266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=219725,46 −201588,821=18136,6387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249" y="4986870"/>
                <a:ext cx="8379537" cy="923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1660" y="5226762"/>
                <a:ext cx="24540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226762"/>
                <a:ext cx="245400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 para a Direita 9"/>
          <p:cNvSpPr/>
          <p:nvPr/>
        </p:nvSpPr>
        <p:spPr>
          <a:xfrm>
            <a:off x="2697698" y="5226762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𝑡𝑟𝑎𝑡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2697697" y="6168739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539315"/>
                  </p:ext>
                </p:extLst>
              </p:nvPr>
            </p:nvGraphicFramePr>
            <p:xfrm>
              <a:off x="7400852" y="195744"/>
              <a:ext cx="4500525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290084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92,3² = 8519.29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96,7² = 9350.89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9486.76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7534.24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7885.44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7708.84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5241.76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4914.01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4705.96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696.96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806.56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11859.21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11556.25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11728.89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8500.84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8226.49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7638.76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10261.69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9741.69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10816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2530.09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2246.76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2693.61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7921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8172.16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8082.01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10342.89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10080.16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9900.25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219725,46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539315"/>
                  </p:ext>
                </p:extLst>
              </p:nvPr>
            </p:nvGraphicFramePr>
            <p:xfrm>
              <a:off x="7400852" y="195744"/>
              <a:ext cx="4500525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290084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35" t="-1754" r="-271" b="-10456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92,3² = 8519.29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96,7² = 9350.89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9486.76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7534.24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7885.44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7708.84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5241.76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4914.01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4705.96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696.96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806.56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11859.21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11556.25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11728.89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8500.84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8226.49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7638.76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10261.69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9741.69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10816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2530.09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2246.76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2693.61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7921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8172.16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8082.01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10342.89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10080.16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9900.25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79" t="-349655" r="-337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6091951" y="4358808"/>
                <a:ext cx="4796891" cy="53258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2459,2²</m:t>
                          </m:r>
                        </m:num>
                        <m:den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6047664,64</m:t>
                          </m:r>
                        </m:num>
                        <m:den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=201588,821 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951" y="4358808"/>
                <a:ext cx="4796891" cy="5325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6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Delineamento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2773" y="960586"/>
            <a:ext cx="11702902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Plano de distribuição dos tratamentos nas unidades experimentais (parcelas).</a:t>
            </a:r>
          </a:p>
          <a:p>
            <a:pPr marL="0" indent="0" algn="just">
              <a:buNone/>
            </a:pPr>
            <a:endParaRPr lang="pt-BR" dirty="0" smtClean="0"/>
          </a:p>
        </p:txBody>
      </p:sp>
      <p:graphicFrame>
        <p:nvGraphicFramePr>
          <p:cNvPr id="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3178432"/>
              </p:ext>
            </p:extLst>
          </p:nvPr>
        </p:nvGraphicFramePr>
        <p:xfrm>
          <a:off x="893134" y="1509861"/>
          <a:ext cx="3856075" cy="5280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85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2078433377"/>
                    </a:ext>
                  </a:extLst>
                </a:gridCol>
                <a:gridCol w="1160566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84389"/>
              </p:ext>
            </p:extLst>
          </p:nvPr>
        </p:nvGraphicFramePr>
        <p:xfrm>
          <a:off x="6565055" y="1504191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99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97449"/>
                  </p:ext>
                </p:extLst>
              </p:nvPr>
            </p:nvGraphicFramePr>
            <p:xfrm>
              <a:off x="389863" y="1390914"/>
              <a:ext cx="11493377" cy="3312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59572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76633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448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592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49675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1008061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1169582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F(5%,9,20)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F(1%,9,20)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18061.37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u="none" strike="noStrike" dirty="0" smtClean="0">
                                        <a:effectLst/>
                                      </a:rPr>
                                      <m:t>18061.37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=2006,82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2006,82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3,76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=533,21 ∗∗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3,46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8,18 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 = 10(3-1)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=20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75.27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u="none" strike="noStrike" dirty="0" smtClean="0">
                                        <a:effectLst/>
                                      </a:rPr>
                                      <m:t>75.27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=3,76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18136.64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97449"/>
                  </p:ext>
                </p:extLst>
              </p:nvPr>
            </p:nvGraphicFramePr>
            <p:xfrm>
              <a:off x="389863" y="1390914"/>
              <a:ext cx="11493377" cy="3312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59572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76633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448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592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49675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1008061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1169582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735" r="-1078571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735" r="-238060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F(5%,9,20)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F(1%,9,20)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100735" r="-1078571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100735" r="-238060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9529" t="-100735" r="-125176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3,46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83333" t="-100735" r="-1042" b="-20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 = 10(3-1)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=20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200735" r="-1078571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200735" r="-238060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300735" r="-1078571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89863" y="5155316"/>
            <a:ext cx="114933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Conclusão</a:t>
            </a:r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F significativo a 1% de probabilidade, ou seja, rejeita 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. Portanto,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apresentou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7170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496389" y="2442313"/>
                <a:ext cx="11504021" cy="261878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Coeficiente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𝑣𝑎𝑟𝑖𝑎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3,76</m:t>
                            </m:r>
                          </m:e>
                        </m:rad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81,97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=2,37% 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Err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𝑝𝑎𝑑𝑟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3,76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=1,12007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389" y="2442313"/>
                <a:ext cx="11504021" cy="261878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17032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Intervalo de Confiança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382931"/>
              </p:ext>
            </p:extLst>
          </p:nvPr>
        </p:nvGraphicFramePr>
        <p:xfrm>
          <a:off x="1819789" y="2653768"/>
          <a:ext cx="8552419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5564">
                  <a:extLst>
                    <a:ext uri="{9D8B030D-6E8A-4147-A177-3AD203B41FA5}">
                      <a16:colId xmlns:a16="http://schemas.microsoft.com/office/drawing/2014/main" val="3526694127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1061033208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4172501188"/>
                    </a:ext>
                  </a:extLst>
                </a:gridCol>
                <a:gridCol w="1648088">
                  <a:extLst>
                    <a:ext uri="{9D8B030D-6E8A-4147-A177-3AD203B41FA5}">
                      <a16:colId xmlns:a16="http://schemas.microsoft.com/office/drawing/2014/main" val="2648369804"/>
                    </a:ext>
                  </a:extLst>
                </a:gridCol>
                <a:gridCol w="1505659">
                  <a:extLst>
                    <a:ext uri="{9D8B030D-6E8A-4147-A177-3AD203B41FA5}">
                      <a16:colId xmlns:a16="http://schemas.microsoft.com/office/drawing/2014/main" val="262497232"/>
                    </a:ext>
                  </a:extLst>
                </a:gridCol>
              </a:tblGrid>
              <a:tr h="18288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Intervalo de Confiança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58149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t(0,05;20) = 2,09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106918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t(5%)*EPM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Inf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Sup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747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95.47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2.34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93.126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97.81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92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87.80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2.34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85.459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90.14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289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70.37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68.026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72.71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95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23.926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28.61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961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108.23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105.892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110.57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2855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90.10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87.759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92.44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873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101.33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98.992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103.67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3054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49.87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47.526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52.21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1872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89.77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87.426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92.11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835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100.53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98.192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102.87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80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219739" y="1508302"/>
                <a:ext cx="11752521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Intervalo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Conf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𝑖𝑎𝑛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(0,05;20)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=95,47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±2,09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3,76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=95,47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±2,34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39" y="1508302"/>
                <a:ext cx="11752521" cy="911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2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Resumo da ANOVA - DIC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142923"/>
              </p:ext>
            </p:extLst>
          </p:nvPr>
        </p:nvGraphicFramePr>
        <p:xfrm>
          <a:off x="2580168" y="3405082"/>
          <a:ext cx="6660000" cy="1866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GL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SQ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QM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9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18061.37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2006.82 **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Resíduo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20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75.27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3.76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Média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81,97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2580169" y="2071767"/>
            <a:ext cx="666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Tabela 1. Resumo da análise de variância do percentual de absorção de água de dez linhagens de feijão. </a:t>
            </a:r>
            <a:endParaRPr lang="pt-BR" sz="2400" dirty="0"/>
          </a:p>
        </p:txBody>
      </p:sp>
      <p:sp>
        <p:nvSpPr>
          <p:cNvPr id="6" name="Retângulo 5"/>
          <p:cNvSpPr/>
          <p:nvPr/>
        </p:nvSpPr>
        <p:spPr>
          <a:xfrm>
            <a:off x="2580167" y="5271982"/>
            <a:ext cx="6660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</a:rPr>
              <a:t>ns, </a:t>
            </a:r>
            <a:r>
              <a:rPr lang="en-US" sz="1600" dirty="0">
                <a:latin typeface="Times New Roman" panose="02020603050405020304" pitchFamily="18" charset="0"/>
              </a:rPr>
              <a:t>** </a:t>
            </a:r>
            <a:r>
              <a:rPr lang="en-US" sz="1600" dirty="0" smtClean="0">
                <a:latin typeface="Times New Roman" panose="02020603050405020304" pitchFamily="18" charset="0"/>
              </a:rPr>
              <a:t>e *: </a:t>
            </a:r>
            <a:r>
              <a:rPr lang="en-US" sz="1600" dirty="0" err="1" smtClean="0">
                <a:latin typeface="Times New Roman" panose="02020603050405020304" pitchFamily="18" charset="0"/>
              </a:rPr>
              <a:t>não</a:t>
            </a:r>
            <a:r>
              <a:rPr lang="en-US" sz="1600" dirty="0" smtClean="0">
                <a:latin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e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a 1% e 5%, </a:t>
            </a:r>
            <a:r>
              <a:rPr lang="en-US" sz="1600" dirty="0" err="1" smtClean="0">
                <a:latin typeface="Times New Roman" panose="02020603050405020304" pitchFamily="18" charset="0"/>
              </a:rPr>
              <a:t>respectivamente</a:t>
            </a:r>
            <a:r>
              <a:rPr lang="en-US" sz="1600" dirty="0" smtClean="0">
                <a:latin typeface="Times New Roman" panose="02020603050405020304" pitchFamily="18" charset="0"/>
              </a:rPr>
              <a:t>. </a:t>
            </a:r>
            <a:endParaRPr lang="en-US" sz="16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3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7" y="-95619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Desbalanceamento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2233612" y="1726495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1726495"/>
                <a:ext cx="7724775" cy="12002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2233612" y="4211819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4211819"/>
                <a:ext cx="7724775" cy="12002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2233612" y="5662269"/>
                <a:ext cx="58814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𝑢𝑛𝑖𝑑𝑎𝑑𝑒𝑠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pt-BR" b="0" dirty="0" smtClean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5662269"/>
                <a:ext cx="588148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2233612" y="5957625"/>
                <a:ext cx="5357749" cy="90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mero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total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unidades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experimentais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5957625"/>
                <a:ext cx="5357749" cy="9003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1923279" y="1036560"/>
                <a:ext cx="83454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𝑏𝑎𝑙𝑎𝑛𝑐𝑒𝑎𝑑𝑜𝑠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𝑠𝑡𝑖𝑐𝑎𝑚𝑒𝑛𝑡𝑒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𝑡𝑜𝑑𝑜𝑠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𝑎𝑝𝑟𝑒𝑠𝑒𝑛𝑡𝑎𝑚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𝑚𝑒𝑠𝑚𝑜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279" y="1036560"/>
                <a:ext cx="8345439" cy="646331"/>
              </a:xfrm>
              <a:prstGeom prst="rect">
                <a:avLst/>
              </a:prstGeom>
              <a:blipFill>
                <a:blip r:embed="rId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1923279" y="3349414"/>
                <a:ext cx="83454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𝑑𝑒𝑠𝑏𝑎𝑙𝑎𝑛𝑐𝑒𝑎𝑑𝑜𝑠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𝑠𝑡𝑖𝑐𝑎𝑚𝑒𝑛𝑡𝑒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𝑎𝑝𝑟𝑒𝑠𝑒𝑛𝑡𝑎𝑚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𝑚𝑒𝑠𝑚𝑜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279" y="3349414"/>
                <a:ext cx="8345439" cy="646331"/>
              </a:xfrm>
              <a:prstGeom prst="rect">
                <a:avLst/>
              </a:prstGeom>
              <a:blipFill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76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56" y="2209885"/>
            <a:ext cx="9948087" cy="359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30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94" y="2015891"/>
            <a:ext cx="5677785" cy="335698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862" y="2570785"/>
            <a:ext cx="4492256" cy="249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15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32" y="2138242"/>
            <a:ext cx="11377255" cy="36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1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Experimental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206795" y="2117745"/>
            <a:ext cx="4465675" cy="384504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181060" y="2117745"/>
            <a:ext cx="4401880" cy="419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Escolha do Delineamento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pt-BR" dirty="0"/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Tipo de tratamentos – heterogeneidade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Número de tratamentos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Quantidade de sementes ou material vegetativo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Local de implantação do experimento (campo, casa de vegetação, BOD)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Heterogeneidade do solo</a:t>
            </a: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922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/>
              <a:t>Permite identificar as fontes em que a variação total </a:t>
            </a:r>
            <a:r>
              <a:rPr lang="pt-BR" smtClean="0"/>
              <a:t>será decomposta. </a:t>
            </a:r>
            <a:endParaRPr lang="pt-BR" dirty="0" smtClean="0"/>
          </a:p>
          <a:p>
            <a:pPr marL="0" indent="0" algn="ctr">
              <a:buNone/>
            </a:pPr>
            <a:r>
              <a:rPr lang="pt-BR" sz="3600" dirty="0" smtClean="0">
                <a:solidFill>
                  <a:srgbClr val="FF0000"/>
                </a:solidFill>
              </a:rPr>
              <a:t>ANOVA</a:t>
            </a:r>
            <a:endParaRPr lang="pt-BR" sz="3600" dirty="0">
              <a:solidFill>
                <a:srgbClr val="FF000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983512" y="432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Importância do Delineamento Experimental</a:t>
            </a:r>
            <a:endParaRPr lang="pt-BR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668028"/>
              </p:ext>
            </p:extLst>
          </p:nvPr>
        </p:nvGraphicFramePr>
        <p:xfrm>
          <a:off x="6096000" y="3947514"/>
          <a:ext cx="5704663" cy="1409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9280">
                  <a:extLst>
                    <a:ext uri="{9D8B030D-6E8A-4147-A177-3AD203B41FA5}">
                      <a16:colId xmlns:a16="http://schemas.microsoft.com/office/drawing/2014/main" val="3256863613"/>
                    </a:ext>
                  </a:extLst>
                </a:gridCol>
                <a:gridCol w="633282">
                  <a:extLst>
                    <a:ext uri="{9D8B030D-6E8A-4147-A177-3AD203B41FA5}">
                      <a16:colId xmlns:a16="http://schemas.microsoft.com/office/drawing/2014/main" val="8939376"/>
                    </a:ext>
                  </a:extLst>
                </a:gridCol>
                <a:gridCol w="1435549">
                  <a:extLst>
                    <a:ext uri="{9D8B030D-6E8A-4147-A177-3AD203B41FA5}">
                      <a16:colId xmlns:a16="http://schemas.microsoft.com/office/drawing/2014/main" val="336404224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64378268"/>
                    </a:ext>
                  </a:extLst>
                </a:gridCol>
                <a:gridCol w="987352">
                  <a:extLst>
                    <a:ext uri="{9D8B030D-6E8A-4147-A177-3AD203B41FA5}">
                      <a16:colId xmlns:a16="http://schemas.microsoft.com/office/drawing/2014/main" val="275191989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FV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GL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SQB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QM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F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180120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Bloco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686382.2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343191.1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1.76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653953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Tratamento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17564522.7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1951613.63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10.02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07092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Resíduo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18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3505673.8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194759.66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 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039789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Total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29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21756578.7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0059476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489512"/>
              </p:ext>
            </p:extLst>
          </p:nvPr>
        </p:nvGraphicFramePr>
        <p:xfrm>
          <a:off x="246026" y="3956906"/>
          <a:ext cx="5375053" cy="11698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5422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56477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133897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238854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812110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FV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GL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SQ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QM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 smtClean="0">
                          <a:effectLst/>
                        </a:rPr>
                        <a:t>Tratamento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18061.37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2006.82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533.21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Resíduo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75.27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3.76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Total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18136.64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 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1655093" y="3519981"/>
            <a:ext cx="255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Inteiramente </a:t>
            </a:r>
            <a:r>
              <a:rPr lang="pt-BR" dirty="0" err="1" smtClean="0"/>
              <a:t>Casualizado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038170" y="3499863"/>
            <a:ext cx="203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Blocos </a:t>
            </a:r>
            <a:r>
              <a:rPr lang="pt-BR" dirty="0" err="1" smtClean="0"/>
              <a:t>Casualizados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052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4314</Words>
  <Application>Microsoft Office PowerPoint</Application>
  <PresentationFormat>Widescreen</PresentationFormat>
  <Paragraphs>2331</Paragraphs>
  <Slides>67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Times New Roman</vt:lpstr>
      <vt:lpstr>Tema do Office</vt:lpstr>
      <vt:lpstr>Delineamentos Básicos </vt:lpstr>
      <vt:lpstr>Experimento</vt:lpstr>
      <vt:lpstr>Princípios Básicos Da Experimentação</vt:lpstr>
      <vt:lpstr>Princípios Básicos Da Experimentação</vt:lpstr>
      <vt:lpstr>Princípios Básicos Da Experimentação</vt:lpstr>
      <vt:lpstr>Delineamento Experimental</vt:lpstr>
      <vt:lpstr>Delineamento Experimental</vt:lpstr>
      <vt:lpstr>Escolha do Delineamento Experimental</vt:lpstr>
      <vt:lpstr>Apresentação do PowerPoint</vt:lpstr>
      <vt:lpstr>Delineamento Inteiramente Casualizado (DIC)</vt:lpstr>
      <vt:lpstr>Delineamento Inteiramente Casualizado (DIC)</vt:lpstr>
      <vt:lpstr>Delineamento Inteiramente Casualizado (DIC)</vt:lpstr>
      <vt:lpstr>Implantação de um experimento em DIC Casa de vegetação</vt:lpstr>
      <vt:lpstr>Apresentação do PowerPoint</vt:lpstr>
      <vt:lpstr>Implantação de um experimento em DIC Campo</vt:lpstr>
      <vt:lpstr>Implantação de um experimento em DIC</vt:lpstr>
      <vt:lpstr>Implantação de um experimento em DIC</vt:lpstr>
      <vt:lpstr>Apresentação do PowerPoint</vt:lpstr>
      <vt:lpstr>Sorteio - Planilha de Campo</vt:lpstr>
      <vt:lpstr>Sorteio - Planilha de Campo</vt:lpstr>
      <vt:lpstr>Apresentação do PowerPoint</vt:lpstr>
      <vt:lpstr>Tabulação dos Dados</vt:lpstr>
      <vt:lpstr>Apresentação do PowerPoint</vt:lpstr>
      <vt:lpstr>Modelo Estatístico</vt:lpstr>
      <vt:lpstr>Estimação dos parâmetros do modelo Método dos mínimos quadrados</vt:lpstr>
      <vt:lpstr>Estimação dos parâmetros do modelo Método dos mínimos quadrados</vt:lpstr>
      <vt:lpstr>Estimação dos parâmetros do modelo Método dos mínimos quadrados</vt:lpstr>
      <vt:lpstr>Sistema de equações normais</vt:lpstr>
      <vt:lpstr>Apresentação do PowerPoint</vt:lpstr>
      <vt:lpstr>Resolução de Sistemas de Equações</vt:lpstr>
      <vt:lpstr>Sistema de equações normais</vt:lpstr>
      <vt:lpstr>Sistema de equações normais</vt:lpstr>
      <vt:lpstr>Sistema de equações normais</vt:lpstr>
      <vt:lpstr>Estimação dos parâmetros do modelo Método dos mínimos quadrados</vt:lpstr>
      <vt:lpstr>Modelo Estatístico</vt:lpstr>
      <vt:lpstr>Aplicação do Modelo Matemático</vt:lpstr>
      <vt:lpstr>Aplicação do Modelo Matemático</vt:lpstr>
      <vt:lpstr>Apresentação do PowerPoint</vt:lpstr>
      <vt:lpstr>Apresentação do PowerPoint</vt:lpstr>
      <vt:lpstr>Análise de Variância</vt:lpstr>
      <vt:lpstr>Análise de Variância - ANOVA</vt:lpstr>
      <vt:lpstr>Apresentação do PowerPoint</vt:lpstr>
      <vt:lpstr>Apresentação do PowerPoint</vt:lpstr>
      <vt:lpstr>Avaliação da aditividade dos efeitos dos modelos</vt:lpstr>
      <vt:lpstr>Avaliação da aditividade dos efeitos dos modelos</vt:lpstr>
      <vt:lpstr>Avaliação da aditividade dos efeitos dos modelos</vt:lpstr>
      <vt:lpstr>Avaliação da aditividade dos efeitos dos modelos</vt:lpstr>
      <vt:lpstr>Avaliação da homogeneidade de variâncias Homocedasticidade</vt:lpstr>
      <vt:lpstr>Apresentação do PowerPoint</vt:lpstr>
      <vt:lpstr>Avaliação da homogeneidade de variâncias Homocedasticidade</vt:lpstr>
      <vt:lpstr>Apresentação do PowerPoint</vt:lpstr>
      <vt:lpstr>Ortogonalidade do GL e das Somas de Quadrados</vt:lpstr>
      <vt:lpstr>Apresentação do PowerPoint</vt:lpstr>
      <vt:lpstr>Apresentação do PowerPoint</vt:lpstr>
      <vt:lpstr>Estatísticas Importantes</vt:lpstr>
      <vt:lpstr>Exemplo – DIC  Avaliação de 10 cultivares de feijão quanto a capacidade de absorção de água (%)  </vt:lpstr>
      <vt:lpstr>Apresentação do PowerPoint</vt:lpstr>
      <vt:lpstr>Apresentação do PowerPoint</vt:lpstr>
      <vt:lpstr>Apresentação do PowerPoint</vt:lpstr>
      <vt:lpstr>Apresentação do PowerPoint</vt:lpstr>
      <vt:lpstr>Estatísticas Importantes</vt:lpstr>
      <vt:lpstr>Intervalo de Confiança</vt:lpstr>
      <vt:lpstr>Resumo da ANOVA - DIC</vt:lpstr>
      <vt:lpstr>Desbalanceamento Estatístico</vt:lpstr>
      <vt:lpstr>ANOVA - DIC</vt:lpstr>
      <vt:lpstr>ANOVA - DIC</vt:lpstr>
      <vt:lpstr>ANOVA - DIC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Delineamentos Básicos DIC e DBC</dc:title>
  <dc:creator>Cliente</dc:creator>
  <cp:lastModifiedBy>Cliente</cp:lastModifiedBy>
  <cp:revision>162</cp:revision>
  <dcterms:created xsi:type="dcterms:W3CDTF">2019-07-03T18:21:47Z</dcterms:created>
  <dcterms:modified xsi:type="dcterms:W3CDTF">2019-09-18T16:09:20Z</dcterms:modified>
</cp:coreProperties>
</file>